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56" r:id="rId3"/>
    <p:sldId id="258" r:id="rId4"/>
    <p:sldId id="257" r:id="rId5"/>
    <p:sldId id="259" r:id="rId6"/>
    <p:sldId id="264" r:id="rId7"/>
    <p:sldId id="266" r:id="rId8"/>
    <p:sldId id="274" r:id="rId9"/>
    <p:sldId id="265" r:id="rId10"/>
    <p:sldId id="261"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A36D303F-9295-4AF8-946D-71FEFE4C6BCB}" type="datetimeFigureOut">
              <a:rPr lang="en-US" smtClean="0"/>
              <a:t>7/16/2018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98D51D72-550E-44DD-A5A2-4902824B045B}" type="slidenum">
              <a:rPr lang="en-US" smtClean="0"/>
              <a:t>‹#›</a:t>
            </a:fld>
            <a:endParaRPr lang="en-US"/>
          </a:p>
        </p:txBody>
      </p:sp>
    </p:spTree>
    <p:extLst>
      <p:ext uri="{BB962C8B-B14F-4D97-AF65-F5344CB8AC3E}">
        <p14:creationId xmlns:p14="http://schemas.microsoft.com/office/powerpoint/2010/main" val="23467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51D72-550E-44DD-A5A2-4902824B045B}" type="slidenum">
              <a:rPr lang="en-US" smtClean="0"/>
              <a:t>1</a:t>
            </a:fld>
            <a:endParaRPr lang="en-US"/>
          </a:p>
        </p:txBody>
      </p:sp>
    </p:spTree>
    <p:extLst>
      <p:ext uri="{BB962C8B-B14F-4D97-AF65-F5344CB8AC3E}">
        <p14:creationId xmlns:p14="http://schemas.microsoft.com/office/powerpoint/2010/main" val="56686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089073-BCB6-4BE4-93E7-E88CFC4F9384}" type="datetime1">
              <a:rPr lang="en-US" smtClean="0"/>
              <a:t>7/16/2018</a:t>
            </a:fld>
            <a:endParaRPr lang="en-US"/>
          </a:p>
        </p:txBody>
      </p: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306932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2C517-EDA7-4E08-A0EB-AB3A650E80A3}" type="datetime1">
              <a:rPr lang="en-US" smtClean="0"/>
              <a:t>7/16/2018</a:t>
            </a:fld>
            <a:endParaRPr lang="en-US"/>
          </a:p>
        </p:txBody>
      </p: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2210221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43E6F1-9D06-41DA-9A31-2A251A6A7025}" type="datetime1">
              <a:rPr lang="en-US" smtClean="0"/>
              <a:t>7/16/2018</a:t>
            </a:fld>
            <a:endParaRPr lang="en-US"/>
          </a:p>
        </p:txBody>
      </p: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2694237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45629F-47C4-4711-888D-0D48EEA2B84F}" type="datetime1">
              <a:rPr lang="en-US" smtClean="0"/>
              <a:t>7/16/2018</a:t>
            </a:fld>
            <a:endParaRPr lang="en-US"/>
          </a:p>
        </p:txBody>
      </p: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2536966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58101B-B907-477F-A112-4F753FCF5C6F}" type="datetime1">
              <a:rPr lang="en-US" smtClean="0"/>
              <a:t>7/16/2018</a:t>
            </a:fld>
            <a:endParaRPr lang="en-US"/>
          </a:p>
        </p:txBody>
      </p: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2680427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E949B-BD5E-4DB5-B031-FCBBE79CE501}" type="datetime1">
              <a:rPr lang="en-US" smtClean="0"/>
              <a:t>7/16/2018</a:t>
            </a:fld>
            <a:endParaRPr lang="en-US"/>
          </a:p>
        </p:txBody>
      </p:sp>
      <p:sp>
        <p:nvSpPr>
          <p:cNvPr id="6" name="Footer Placeholder 5"/>
          <p:cNvSpPr>
            <a:spLocks noGrp="1"/>
          </p:cNvSpPr>
          <p:nvPr>
            <p:ph type="ftr" sz="quarter" idx="11"/>
          </p:nvPr>
        </p:nvSpPr>
        <p:spPr/>
        <p:txBody>
          <a:bodyPr/>
          <a:lstStyle/>
          <a:p>
            <a:r>
              <a:rPr lang="en-US"/>
              <a:t>Test Footer</a:t>
            </a:r>
          </a:p>
        </p:txBody>
      </p:sp>
      <p:sp>
        <p:nvSpPr>
          <p:cNvPr id="7" name="Slide Number Placeholder 6"/>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4019171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1BC51A-B10E-4CAE-820F-41C252BF7D63}" type="datetime1">
              <a:rPr lang="en-US" smtClean="0"/>
              <a:t>7/16/2018</a:t>
            </a:fld>
            <a:endParaRPr lang="en-US"/>
          </a:p>
        </p:txBody>
      </p:sp>
      <p:sp>
        <p:nvSpPr>
          <p:cNvPr id="8" name="Footer Placeholder 7"/>
          <p:cNvSpPr>
            <a:spLocks noGrp="1"/>
          </p:cNvSpPr>
          <p:nvPr>
            <p:ph type="ftr" sz="quarter" idx="11"/>
          </p:nvPr>
        </p:nvSpPr>
        <p:spPr/>
        <p:txBody>
          <a:bodyPr/>
          <a:lstStyle/>
          <a:p>
            <a:r>
              <a:rPr lang="en-US"/>
              <a:t>Test Footer</a:t>
            </a:r>
          </a:p>
        </p:txBody>
      </p:sp>
      <p:sp>
        <p:nvSpPr>
          <p:cNvPr id="9" name="Slide Number Placeholder 8"/>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1078940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C7BDB4-5104-4DE1-90EF-38117B02A5FC}" type="datetime1">
              <a:rPr lang="en-US" smtClean="0"/>
              <a:t>7/16/2018</a:t>
            </a:fld>
            <a:endParaRPr lang="en-US"/>
          </a:p>
        </p:txBody>
      </p:sp>
      <p:sp>
        <p:nvSpPr>
          <p:cNvPr id="4" name="Footer Placeholder 3"/>
          <p:cNvSpPr>
            <a:spLocks noGrp="1"/>
          </p:cNvSpPr>
          <p:nvPr>
            <p:ph type="ftr" sz="quarter" idx="11"/>
          </p:nvPr>
        </p:nvSpPr>
        <p:spPr/>
        <p:txBody>
          <a:bodyPr/>
          <a:lstStyle/>
          <a:p>
            <a:r>
              <a:rPr lang="en-US"/>
              <a:t>Test Footer</a:t>
            </a:r>
          </a:p>
        </p:txBody>
      </p:sp>
      <p:sp>
        <p:nvSpPr>
          <p:cNvPr id="5" name="Slide Number Placeholder 4"/>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16952668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91E07-9EE5-4477-A815-03E5F1875724}" type="datetime1">
              <a:rPr lang="en-US" smtClean="0"/>
              <a:t>7/16/2018</a:t>
            </a:fld>
            <a:endParaRPr lang="en-US"/>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420400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D1C08D-9EA6-4A62-8969-71C17D9D0C41}" type="datetime1">
              <a:rPr lang="en-US" smtClean="0"/>
              <a:t>7/16/2018</a:t>
            </a:fld>
            <a:endParaRPr lang="en-US"/>
          </a:p>
        </p:txBody>
      </p:sp>
      <p:sp>
        <p:nvSpPr>
          <p:cNvPr id="6" name="Footer Placeholder 5"/>
          <p:cNvSpPr>
            <a:spLocks noGrp="1"/>
          </p:cNvSpPr>
          <p:nvPr>
            <p:ph type="ftr" sz="quarter" idx="11"/>
          </p:nvPr>
        </p:nvSpPr>
        <p:spPr/>
        <p:txBody>
          <a:bodyPr/>
          <a:lstStyle/>
          <a:p>
            <a:r>
              <a:rPr lang="en-US"/>
              <a:t>Test Footer</a:t>
            </a:r>
          </a:p>
        </p:txBody>
      </p:sp>
      <p:sp>
        <p:nvSpPr>
          <p:cNvPr id="7" name="Slide Number Placeholder 6"/>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1748881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FA1EF-A56F-4DE2-AFB3-46F81E61F084}" type="datetime1">
              <a:rPr lang="en-US" smtClean="0"/>
              <a:t>7/16/2018</a:t>
            </a:fld>
            <a:endParaRPr lang="en-US"/>
          </a:p>
        </p:txBody>
      </p:sp>
      <p:sp>
        <p:nvSpPr>
          <p:cNvPr id="6" name="Footer Placeholder 5"/>
          <p:cNvSpPr>
            <a:spLocks noGrp="1"/>
          </p:cNvSpPr>
          <p:nvPr>
            <p:ph type="ftr" sz="quarter" idx="11"/>
          </p:nvPr>
        </p:nvSpPr>
        <p:spPr/>
        <p:txBody>
          <a:bodyPr/>
          <a:lstStyle/>
          <a:p>
            <a:r>
              <a:rPr lang="en-US"/>
              <a:t>Test Footer</a:t>
            </a:r>
          </a:p>
        </p:txBody>
      </p:sp>
      <p:sp>
        <p:nvSpPr>
          <p:cNvPr id="7" name="Slide Number Placeholder 6"/>
          <p:cNvSpPr>
            <a:spLocks noGrp="1"/>
          </p:cNvSpPr>
          <p:nvPr>
            <p:ph type="sldNum" sz="quarter" idx="12"/>
          </p:nvPr>
        </p:nvSpPr>
        <p:spPr/>
        <p:txBody>
          <a:bodyPr/>
          <a:lstStyle/>
          <a:p>
            <a:fld id="{4D1F3903-6196-4C43-87F4-13E54D278761}" type="slidenum">
              <a:rPr lang="en-US" smtClean="0"/>
              <a:t>‹#›</a:t>
            </a:fld>
            <a:endParaRPr lang="en-US"/>
          </a:p>
        </p:txBody>
      </p:sp>
    </p:spTree>
    <p:extLst>
      <p:ext uri="{BB962C8B-B14F-4D97-AF65-F5344CB8AC3E}">
        <p14:creationId xmlns:p14="http://schemas.microsoft.com/office/powerpoint/2010/main" val="910610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7575E-2773-4181-85F3-E6305BBC8578}" type="datetime1">
              <a:rPr lang="en-US" smtClean="0"/>
              <a:t>7/16/2018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Test Footer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F3903-6196-4C43-87F4-13E54D278761}" type="slidenum">
              <a:rPr lang="en-US" smtClean="0"/>
              <a:t>‹#›</a:t>
            </a:fld>
            <a:endParaRPr lang="en-US"/>
          </a:p>
        </p:txBody>
      </p:sp>
    </p:spTree>
    <p:extLst>
      <p:ext uri="{BB962C8B-B14F-4D97-AF65-F5344CB8AC3E}">
        <p14:creationId xmlns:p14="http://schemas.microsoft.com/office/powerpoint/2010/main" val="3628674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 y="2828925"/>
            <a:ext cx="5667375" cy="1569660"/>
          </a:xfrm>
          <a:prstGeom prst="rect">
            <a:avLst/>
          </a:prstGeom>
          <a:noFill/>
        </p:spPr>
        <p:txBody>
          <a:bodyPr wrap="square" rtlCol="0">
            <a:spAutoFit/>
          </a:bodyPr>
          <a:lstStyle/>
          <a:p>
            <a:pPr algn="ctr"/>
            <a:r>
              <a:rPr lang="en-US" sz="3200" dirty="0"/>
              <a:t>Instructions on how to write a simple spreadsheet simulation to predict the flight of a canon ball</a:t>
            </a:r>
          </a:p>
        </p:txBody>
      </p:sp>
      <p:sp>
        <p:nvSpPr>
          <p:cNvPr id="3" name="TextBox 2"/>
          <p:cNvSpPr txBox="1"/>
          <p:nvPr/>
        </p:nvSpPr>
        <p:spPr>
          <a:xfrm>
            <a:off x="190500" y="1640319"/>
            <a:ext cx="5581650" cy="830997"/>
          </a:xfrm>
          <a:prstGeom prst="rect">
            <a:avLst/>
          </a:prstGeom>
          <a:noFill/>
        </p:spPr>
        <p:txBody>
          <a:bodyPr wrap="square" rtlCol="0">
            <a:spAutoFit/>
          </a:bodyPr>
          <a:lstStyle/>
          <a:p>
            <a:pPr algn="ctr"/>
            <a:r>
              <a:rPr lang="en-US" sz="4800" dirty="0">
                <a:solidFill>
                  <a:srgbClr val="FF0000"/>
                </a:solidFill>
              </a:rPr>
              <a:t>PROJECTILE MOTION</a:t>
            </a:r>
          </a:p>
        </p:txBody>
      </p:sp>
      <p:pic>
        <p:nvPicPr>
          <p:cNvPr id="4" name="Picture 3"/>
          <p:cNvPicPr>
            <a:picLocks noChangeAspect="1"/>
          </p:cNvPicPr>
          <p:nvPr/>
        </p:nvPicPr>
        <p:blipFill>
          <a:blip r:embed="rId3"/>
          <a:stretch>
            <a:fillRect/>
          </a:stretch>
        </p:blipFill>
        <p:spPr>
          <a:xfrm>
            <a:off x="6014906" y="1062474"/>
            <a:ext cx="5941720" cy="4795225"/>
          </a:xfrm>
          <a:prstGeom prst="rect">
            <a:avLst/>
          </a:prstGeom>
        </p:spPr>
      </p:pic>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1</a:t>
            </a:fld>
            <a:endParaRPr lang="en-US"/>
          </a:p>
        </p:txBody>
      </p:sp>
    </p:spTree>
    <p:extLst>
      <p:ext uri="{BB962C8B-B14F-4D97-AF65-F5344CB8AC3E}">
        <p14:creationId xmlns:p14="http://schemas.microsoft.com/office/powerpoint/2010/main" val="491340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925" y="541177"/>
            <a:ext cx="10058400" cy="3785652"/>
          </a:xfrm>
          <a:prstGeom prst="rect">
            <a:avLst/>
          </a:prstGeom>
          <a:noFill/>
        </p:spPr>
        <p:txBody>
          <a:bodyPr wrap="square" rtlCol="0">
            <a:spAutoFit/>
          </a:bodyPr>
          <a:lstStyle/>
          <a:p>
            <a:r>
              <a:rPr lang="en-US" sz="2400" b="1" dirty="0"/>
              <a:t>Column B  (Drag):</a:t>
            </a:r>
          </a:p>
          <a:p>
            <a:endParaRPr lang="en-US" dirty="0"/>
          </a:p>
          <a:p>
            <a:r>
              <a:rPr lang="en-US" dirty="0"/>
              <a:t>The equation that is used to calculate drag is as follows:</a:t>
            </a:r>
          </a:p>
          <a:p>
            <a:endParaRPr lang="en-US" dirty="0"/>
          </a:p>
          <a:p>
            <a:r>
              <a:rPr lang="en-US" dirty="0"/>
              <a:t>Drag  =   ½  x  Air Density  x  Velocity</a:t>
            </a:r>
            <a:r>
              <a:rPr lang="en-US" baseline="30000" dirty="0"/>
              <a:t>2</a:t>
            </a:r>
            <a:r>
              <a:rPr lang="en-US" dirty="0"/>
              <a:t>  x  Cd  x  Reference Area          </a:t>
            </a:r>
            <a:r>
              <a:rPr lang="en-US" sz="1400" i="1" dirty="0"/>
              <a:t>(don’t overlook the “square” on velocity…)</a:t>
            </a:r>
          </a:p>
          <a:p>
            <a:endParaRPr lang="en-US" dirty="0"/>
          </a:p>
          <a:p>
            <a:r>
              <a:rPr lang="en-US" dirty="0"/>
              <a:t> </a:t>
            </a:r>
          </a:p>
          <a:p>
            <a:r>
              <a:rPr lang="en-US" dirty="0"/>
              <a:t>                                          </a:t>
            </a:r>
            <a:r>
              <a:rPr lang="en-US" dirty="0">
                <a:solidFill>
                  <a:srgbClr val="FF0000"/>
                </a:solidFill>
              </a:rPr>
              <a:t>B</a:t>
            </a:r>
          </a:p>
          <a:p>
            <a:r>
              <a:rPr lang="en-US" dirty="0">
                <a:solidFill>
                  <a:srgbClr val="FF0000"/>
                </a:solidFill>
              </a:rPr>
              <a:t>17</a:t>
            </a:r>
            <a:r>
              <a:rPr lang="en-US" dirty="0"/>
              <a:t>      = 0.5 * $C$10 * D16^2  * $C$4  *  $F$5</a:t>
            </a:r>
          </a:p>
          <a:p>
            <a:endParaRPr lang="en-US" dirty="0"/>
          </a:p>
          <a:p>
            <a:endParaRPr lang="en-US" dirty="0"/>
          </a:p>
          <a:p>
            <a:r>
              <a:rPr lang="en-US" dirty="0"/>
              <a:t>                         </a:t>
            </a:r>
          </a:p>
          <a:p>
            <a:endParaRPr lang="en-US" dirty="0"/>
          </a:p>
        </p:txBody>
      </p:sp>
      <p:sp>
        <p:nvSpPr>
          <p:cNvPr id="3" name="TextBox 2"/>
          <p:cNvSpPr txBox="1"/>
          <p:nvPr/>
        </p:nvSpPr>
        <p:spPr>
          <a:xfrm>
            <a:off x="6105525" y="2712877"/>
            <a:ext cx="5495925" cy="1169551"/>
          </a:xfrm>
          <a:prstGeom prst="rect">
            <a:avLst/>
          </a:prstGeom>
          <a:noFill/>
        </p:spPr>
        <p:txBody>
          <a:bodyPr wrap="square" rtlCol="0">
            <a:spAutoFit/>
          </a:bodyPr>
          <a:lstStyle/>
          <a:p>
            <a:r>
              <a:rPr lang="en-US" sz="1400" dirty="0"/>
              <a:t>All the terms that have a “$” are values that come from the input table.  We want to use these same values when we cut and paste the follow on rows in the spreadsheet, hence the “$”…</a:t>
            </a:r>
          </a:p>
          <a:p>
            <a:endParaRPr lang="en-US" sz="1400" dirty="0"/>
          </a:p>
          <a:p>
            <a:r>
              <a:rPr lang="en-US" sz="1400" dirty="0"/>
              <a:t>D16 is the “previous” velocity that was calculated in Row 16…</a:t>
            </a:r>
          </a:p>
        </p:txBody>
      </p:sp>
      <p:cxnSp>
        <p:nvCxnSpPr>
          <p:cNvPr id="4" name="Straight Arrow Connector 3"/>
          <p:cNvCxnSpPr/>
          <p:nvPr/>
        </p:nvCxnSpPr>
        <p:spPr>
          <a:xfrm>
            <a:off x="1895912" y="2095287"/>
            <a:ext cx="0"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600325" y="2095287"/>
            <a:ext cx="142876"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524250" y="2095287"/>
            <a:ext cx="400051"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314825" y="2095287"/>
            <a:ext cx="514351"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133976" y="2095287"/>
            <a:ext cx="728662"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a:t>Test Footer</a:t>
            </a:r>
          </a:p>
        </p:txBody>
      </p:sp>
      <p:sp>
        <p:nvSpPr>
          <p:cNvPr id="6" name="Slide Number Placeholder 5"/>
          <p:cNvSpPr>
            <a:spLocks noGrp="1"/>
          </p:cNvSpPr>
          <p:nvPr>
            <p:ph type="sldNum" sz="quarter" idx="12"/>
          </p:nvPr>
        </p:nvSpPr>
        <p:spPr/>
        <p:txBody>
          <a:bodyPr/>
          <a:lstStyle/>
          <a:p>
            <a:fld id="{4D1F3903-6196-4C43-87F4-13E54D278761}" type="slidenum">
              <a:rPr lang="en-US" smtClean="0"/>
              <a:t>10</a:t>
            </a:fld>
            <a:endParaRPr lang="en-US"/>
          </a:p>
        </p:txBody>
      </p:sp>
    </p:spTree>
    <p:extLst>
      <p:ext uri="{BB962C8B-B14F-4D97-AF65-F5344CB8AC3E}">
        <p14:creationId xmlns:p14="http://schemas.microsoft.com/office/powerpoint/2010/main" val="1289338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525817"/>
            <a:ext cx="10553700" cy="4062651"/>
          </a:xfrm>
          <a:prstGeom prst="rect">
            <a:avLst/>
          </a:prstGeom>
          <a:noFill/>
        </p:spPr>
        <p:txBody>
          <a:bodyPr wrap="square" rtlCol="0">
            <a:spAutoFit/>
          </a:bodyPr>
          <a:lstStyle/>
          <a:p>
            <a:r>
              <a:rPr lang="en-US" sz="2400" b="1" dirty="0"/>
              <a:t>Column C </a:t>
            </a:r>
            <a:r>
              <a:rPr lang="en-US" dirty="0"/>
              <a:t> </a:t>
            </a:r>
            <a:r>
              <a:rPr lang="en-US" sz="2400" b="1" dirty="0"/>
              <a:t>(Acceleration):</a:t>
            </a:r>
          </a:p>
          <a:p>
            <a:endParaRPr lang="en-US" dirty="0"/>
          </a:p>
          <a:p>
            <a:r>
              <a:rPr lang="en-US" dirty="0"/>
              <a:t>This is the equation that is used to calculate the acceleration of the canon ball.  The physics associated with this equation is described in the </a:t>
            </a:r>
            <a:r>
              <a:rPr lang="en-US" dirty="0" err="1">
                <a:solidFill>
                  <a:srgbClr val="0070C0"/>
                </a:solidFill>
              </a:rPr>
              <a:t>LabRats</a:t>
            </a:r>
            <a:r>
              <a:rPr lang="en-US" dirty="0">
                <a:solidFill>
                  <a:srgbClr val="0070C0"/>
                </a:solidFill>
              </a:rPr>
              <a:t> Projectile Motion Physics Lesson</a:t>
            </a:r>
            <a:r>
              <a:rPr lang="en-US" dirty="0"/>
              <a:t>.  For this system, only two forces need to be considered – Weight and Drag.  The math and physics says “weight” falls out of the equation…</a:t>
            </a:r>
          </a:p>
          <a:p>
            <a:endParaRPr lang="en-US" dirty="0"/>
          </a:p>
          <a:p>
            <a:endParaRPr lang="en-US" dirty="0"/>
          </a:p>
          <a:p>
            <a:r>
              <a:rPr lang="en-US" dirty="0"/>
              <a:t>Acceleration  =  (Gravity  x  Sin (Flt </a:t>
            </a:r>
            <a:r>
              <a:rPr lang="en-US" dirty="0" err="1"/>
              <a:t>Ang</a:t>
            </a:r>
            <a:r>
              <a:rPr lang="en-US" dirty="0"/>
              <a:t>))  -  (Drag / Mass)</a:t>
            </a:r>
          </a:p>
          <a:p>
            <a:endParaRPr lang="en-US" dirty="0"/>
          </a:p>
          <a:p>
            <a:r>
              <a:rPr lang="en-US" dirty="0"/>
              <a:t>		     </a:t>
            </a:r>
            <a:r>
              <a:rPr lang="en-US" b="1" dirty="0">
                <a:solidFill>
                  <a:srgbClr val="FF0000"/>
                </a:solidFill>
              </a:rPr>
              <a:t>C</a:t>
            </a:r>
            <a:r>
              <a:rPr lang="en-US" dirty="0"/>
              <a:t>		</a:t>
            </a:r>
          </a:p>
          <a:p>
            <a:r>
              <a:rPr lang="en-US" b="1" dirty="0">
                <a:solidFill>
                  <a:srgbClr val="FF0000"/>
                </a:solidFill>
              </a:rPr>
              <a:t>17</a:t>
            </a:r>
            <a:r>
              <a:rPr lang="en-US" dirty="0"/>
              <a:t>      = (-$C$11 * SIN (F16)) – (B16 / $F$3)</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11</a:t>
            </a:fld>
            <a:endParaRPr lang="en-US"/>
          </a:p>
        </p:txBody>
      </p:sp>
      <p:sp>
        <p:nvSpPr>
          <p:cNvPr id="5" name="TextBox 4"/>
          <p:cNvSpPr txBox="1"/>
          <p:nvPr/>
        </p:nvSpPr>
        <p:spPr>
          <a:xfrm>
            <a:off x="580103" y="4098208"/>
            <a:ext cx="11031793" cy="2462213"/>
          </a:xfrm>
          <a:prstGeom prst="rect">
            <a:avLst/>
          </a:prstGeom>
          <a:noFill/>
        </p:spPr>
        <p:txBody>
          <a:bodyPr wrap="square" rtlCol="0">
            <a:spAutoFit/>
          </a:bodyPr>
          <a:lstStyle/>
          <a:p>
            <a:r>
              <a:rPr lang="en-US" sz="1400" b="1" i="1" dirty="0"/>
              <a:t>Notice that the $C$11 has a negative sign in front of it</a:t>
            </a:r>
            <a:r>
              <a:rPr lang="en-US" sz="1400" i="1" dirty="0"/>
              <a:t>.  If the canon ball is moving in an upwards direction, the acceleration due to the weight of the canon ball (a.k.a. the acceleration due to gravity) needs to be negative (gravity slows down the canon ball when it is flying in the upwards direction).  If the canon ball is falling towards the ground, gravity makes it speed up – hence the gravity term needs to be positive.   Coupling this with the sign convention for the Flight Path Angle (positive angle means flying upwards and negative angle means falling downwards) we need to place a negative sign in front of the gravity term to generate the give the correct effect created by gravity.  The input value could have been entered as a negative value, but it was decided to keep that term an absolute value under the assumption that the negative sign would have a high probability of being omitted, which would result in some strange results. </a:t>
            </a:r>
          </a:p>
          <a:p>
            <a:endParaRPr lang="en-US" sz="1400" i="1" dirty="0"/>
          </a:p>
          <a:p>
            <a:r>
              <a:rPr lang="en-US" sz="1400" i="1" dirty="0"/>
              <a:t>Yes, this can be confusing, but a review of the companion physics lesson my provide some clarity…</a:t>
            </a:r>
          </a:p>
          <a:p>
            <a:endParaRPr lang="en-US" sz="1400" i="1" dirty="0"/>
          </a:p>
          <a:p>
            <a:endParaRPr lang="en-US" sz="1400" i="1" dirty="0"/>
          </a:p>
        </p:txBody>
      </p:sp>
      <p:cxnSp>
        <p:nvCxnSpPr>
          <p:cNvPr id="8" name="Straight Arrow Connector 7"/>
          <p:cNvCxnSpPr/>
          <p:nvPr/>
        </p:nvCxnSpPr>
        <p:spPr>
          <a:xfrm flipH="1">
            <a:off x="2004969" y="2851356"/>
            <a:ext cx="696287" cy="536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288484" y="2851356"/>
            <a:ext cx="536896" cy="536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038600" y="2826407"/>
            <a:ext cx="1059984" cy="561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640826" y="2826407"/>
            <a:ext cx="1114022" cy="561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998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515979"/>
            <a:ext cx="10553700" cy="4616648"/>
          </a:xfrm>
          <a:prstGeom prst="rect">
            <a:avLst/>
          </a:prstGeom>
          <a:noFill/>
        </p:spPr>
        <p:txBody>
          <a:bodyPr wrap="square" rtlCol="0">
            <a:spAutoFit/>
          </a:bodyPr>
          <a:lstStyle/>
          <a:p>
            <a:r>
              <a:rPr lang="en-US" sz="2400" b="1" dirty="0"/>
              <a:t>Column D  (Velocity):</a:t>
            </a:r>
          </a:p>
          <a:p>
            <a:endParaRPr lang="en-US" dirty="0"/>
          </a:p>
          <a:p>
            <a:r>
              <a:rPr lang="en-US" dirty="0"/>
              <a:t>This cell is where the “integration” of the acceleration term is completed.  As describe in the </a:t>
            </a:r>
            <a:r>
              <a:rPr lang="en-US" dirty="0" err="1">
                <a:solidFill>
                  <a:srgbClr val="0070C0"/>
                </a:solidFill>
              </a:rPr>
              <a:t>LabRat</a:t>
            </a:r>
            <a:r>
              <a:rPr lang="en-US" dirty="0">
                <a:solidFill>
                  <a:srgbClr val="0070C0"/>
                </a:solidFill>
              </a:rPr>
              <a:t> Numerical Integration Lesson</a:t>
            </a:r>
            <a:r>
              <a:rPr lang="en-US" dirty="0"/>
              <a:t>, the change in velocity can be determined by multiplying the acceleration (Ft/Sec</a:t>
            </a:r>
            <a:r>
              <a:rPr lang="en-US" baseline="30000" dirty="0"/>
              <a:t>2</a:t>
            </a:r>
            <a:r>
              <a:rPr lang="en-US" dirty="0"/>
              <a:t>) by a small sliver of time – known as the Time Step (Sec).  So, Ft/Sec</a:t>
            </a:r>
            <a:r>
              <a:rPr lang="en-US" baseline="30000" dirty="0"/>
              <a:t>2 </a:t>
            </a:r>
            <a:r>
              <a:rPr lang="en-US" dirty="0"/>
              <a:t> x  Sec  =  Ft/Sec .  Now this value is only the change in velocity over that time step, so this “delta-V” has to be added to the velocity that already exists.</a:t>
            </a:r>
          </a:p>
          <a:p>
            <a:endParaRPr lang="en-US" dirty="0"/>
          </a:p>
          <a:p>
            <a:r>
              <a:rPr lang="en-US" dirty="0"/>
              <a:t>The equation to accumulate the total velocity is as follows:	</a:t>
            </a:r>
          </a:p>
          <a:p>
            <a:endParaRPr lang="en-US" dirty="0"/>
          </a:p>
          <a:p>
            <a:r>
              <a:rPr lang="en-US" dirty="0"/>
              <a:t>Velocity  =   Old Velocity  +  (Acceleration  x  Time Step)</a:t>
            </a:r>
          </a:p>
          <a:p>
            <a:endParaRPr lang="en-US" dirty="0"/>
          </a:p>
          <a:p>
            <a:r>
              <a:rPr lang="en-US" dirty="0"/>
              <a:t>	          </a:t>
            </a:r>
            <a:r>
              <a:rPr lang="en-US" b="1" dirty="0">
                <a:solidFill>
                  <a:srgbClr val="FF0000"/>
                </a:solidFill>
              </a:rPr>
              <a:t>D</a:t>
            </a:r>
            <a:r>
              <a:rPr lang="en-US" dirty="0"/>
              <a:t>		</a:t>
            </a:r>
          </a:p>
          <a:p>
            <a:r>
              <a:rPr lang="en-US" b="1" dirty="0">
                <a:solidFill>
                  <a:srgbClr val="FF0000"/>
                </a:solidFill>
              </a:rPr>
              <a:t>17</a:t>
            </a:r>
            <a:r>
              <a:rPr lang="en-US" dirty="0"/>
              <a:t>      = D16  +  (C17  *  $C$8)</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12</a:t>
            </a:fld>
            <a:endParaRPr lang="en-US"/>
          </a:p>
        </p:txBody>
      </p:sp>
      <p:sp>
        <p:nvSpPr>
          <p:cNvPr id="5" name="TextBox 4"/>
          <p:cNvSpPr txBox="1"/>
          <p:nvPr/>
        </p:nvSpPr>
        <p:spPr>
          <a:xfrm>
            <a:off x="4721953" y="3820757"/>
            <a:ext cx="6650897" cy="523220"/>
          </a:xfrm>
          <a:prstGeom prst="rect">
            <a:avLst/>
          </a:prstGeom>
          <a:noFill/>
        </p:spPr>
        <p:txBody>
          <a:bodyPr wrap="square" rtlCol="0">
            <a:spAutoFit/>
          </a:bodyPr>
          <a:lstStyle/>
          <a:p>
            <a:r>
              <a:rPr lang="en-US" sz="1400" i="1" dirty="0"/>
              <a:t>It should be evident that the total velocity will get bigger if the acceleration is positive, and smaller if the acceleration is negative.   </a:t>
            </a:r>
          </a:p>
        </p:txBody>
      </p:sp>
      <p:cxnSp>
        <p:nvCxnSpPr>
          <p:cNvPr id="8" name="Straight Arrow Connector 7"/>
          <p:cNvCxnSpPr/>
          <p:nvPr/>
        </p:nvCxnSpPr>
        <p:spPr>
          <a:xfrm flipH="1">
            <a:off x="1845578" y="3430702"/>
            <a:ext cx="671480"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709645" y="3430702"/>
            <a:ext cx="1328955"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624045" y="3430702"/>
            <a:ext cx="1910592" cy="620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247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07827"/>
            <a:ext cx="10553700" cy="4616648"/>
          </a:xfrm>
          <a:prstGeom prst="rect">
            <a:avLst/>
          </a:prstGeom>
          <a:noFill/>
        </p:spPr>
        <p:txBody>
          <a:bodyPr wrap="square" rtlCol="0">
            <a:spAutoFit/>
          </a:bodyPr>
          <a:lstStyle/>
          <a:p>
            <a:r>
              <a:rPr lang="en-US" sz="2400" b="1" dirty="0"/>
              <a:t>Column F  (Rate of Change in Flight Angle):</a:t>
            </a:r>
          </a:p>
          <a:p>
            <a:endParaRPr lang="en-US" dirty="0"/>
          </a:p>
          <a:p>
            <a:r>
              <a:rPr lang="en-US" dirty="0"/>
              <a:t>This cell gets a little complicated.  As an object flies through a gravitational field, the gravity causes the object to fly in a curved path.  This is known as the “gravity turn”.  This is explained in more detail in the </a:t>
            </a:r>
            <a:r>
              <a:rPr lang="en-US" dirty="0" err="1">
                <a:solidFill>
                  <a:srgbClr val="0070C0"/>
                </a:solidFill>
              </a:rPr>
              <a:t>LabRat</a:t>
            </a:r>
            <a:r>
              <a:rPr lang="en-US" dirty="0">
                <a:solidFill>
                  <a:srgbClr val="0070C0"/>
                </a:solidFill>
              </a:rPr>
              <a:t> Projectile Motion Physics Lesson</a:t>
            </a:r>
            <a:r>
              <a:rPr lang="en-US" dirty="0"/>
              <a:t>, but there is an equation that can be used to calculate this important rate of change.  This equation generates a angle with units of “Radians” (</a:t>
            </a:r>
            <a:r>
              <a:rPr lang="en-US" sz="1600" dirty="0"/>
              <a:t>actually it’s a unit less value</a:t>
            </a:r>
            <a:r>
              <a:rPr lang="en-US" dirty="0"/>
              <a:t>).  This is good, because computer software can’t perform trig functions on “degrees”, they must use “radians”…   </a:t>
            </a:r>
          </a:p>
          <a:p>
            <a:endParaRPr lang="en-US" dirty="0"/>
          </a:p>
          <a:p>
            <a:r>
              <a:rPr lang="en-US" dirty="0"/>
              <a:t>The equation used to </a:t>
            </a:r>
            <a:r>
              <a:rPr lang="en-US" dirty="0" err="1"/>
              <a:t>calaute</a:t>
            </a:r>
            <a:r>
              <a:rPr lang="en-US" dirty="0"/>
              <a:t> the rate of change of the Flt Path angle is as follows:	</a:t>
            </a:r>
          </a:p>
          <a:p>
            <a:endParaRPr lang="en-US" dirty="0"/>
          </a:p>
          <a:p>
            <a:r>
              <a:rPr lang="en-US" dirty="0" err="1"/>
              <a:t>Chng</a:t>
            </a:r>
            <a:r>
              <a:rPr lang="en-US" dirty="0"/>
              <a:t> in Flt </a:t>
            </a:r>
            <a:r>
              <a:rPr lang="en-US" dirty="0" err="1"/>
              <a:t>Ang</a:t>
            </a:r>
            <a:r>
              <a:rPr lang="en-US" dirty="0"/>
              <a:t>  =  ((Velocity x Cos(Flt </a:t>
            </a:r>
            <a:r>
              <a:rPr lang="en-US" dirty="0" err="1"/>
              <a:t>Ang</a:t>
            </a:r>
            <a:r>
              <a:rPr lang="en-US" dirty="0"/>
              <a:t>) / (Radius of Earth + Height)) - 32.2 x Cos(Flt </a:t>
            </a:r>
            <a:r>
              <a:rPr lang="en-US" dirty="0" err="1"/>
              <a:t>Ang</a:t>
            </a:r>
            <a:r>
              <a:rPr lang="en-US" dirty="0"/>
              <a:t>) / Velocity)</a:t>
            </a:r>
          </a:p>
          <a:p>
            <a:endParaRPr lang="en-US" dirty="0"/>
          </a:p>
          <a:p>
            <a:r>
              <a:rPr lang="en-US" dirty="0"/>
              <a:t>	                                             </a:t>
            </a:r>
            <a:r>
              <a:rPr lang="en-US" b="1" dirty="0">
                <a:solidFill>
                  <a:srgbClr val="FF0000"/>
                </a:solidFill>
              </a:rPr>
              <a:t>E</a:t>
            </a:r>
            <a:r>
              <a:rPr lang="en-US" dirty="0"/>
              <a:t>		</a:t>
            </a:r>
          </a:p>
          <a:p>
            <a:r>
              <a:rPr lang="en-US" b="1" dirty="0">
                <a:solidFill>
                  <a:srgbClr val="FF0000"/>
                </a:solidFill>
              </a:rPr>
              <a:t>17</a:t>
            </a:r>
            <a:r>
              <a:rPr lang="en-US" dirty="0"/>
              <a:t>      = ((D17 * Cos(F16) / (6378456 + H16) - (32.2 * Cos(F16) / (D17))</a:t>
            </a:r>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13</a:t>
            </a:fld>
            <a:endParaRPr lang="en-US"/>
          </a:p>
        </p:txBody>
      </p:sp>
      <p:sp>
        <p:nvSpPr>
          <p:cNvPr id="5" name="TextBox 4"/>
          <p:cNvSpPr txBox="1"/>
          <p:nvPr/>
        </p:nvSpPr>
        <p:spPr>
          <a:xfrm>
            <a:off x="2373822" y="5024475"/>
            <a:ext cx="6650897" cy="523220"/>
          </a:xfrm>
          <a:prstGeom prst="rect">
            <a:avLst/>
          </a:prstGeom>
          <a:noFill/>
        </p:spPr>
        <p:txBody>
          <a:bodyPr wrap="square" rtlCol="0">
            <a:spAutoFit/>
          </a:bodyPr>
          <a:lstStyle/>
          <a:p>
            <a:r>
              <a:rPr lang="en-US" sz="1400" i="1" dirty="0"/>
              <a:t>Note that the rate of change in the Flight Angle will change as the acceleration due to gravity is changed.  For example, the gravity turn will be less severe on the moon.   </a:t>
            </a:r>
          </a:p>
        </p:txBody>
      </p:sp>
      <p:cxnSp>
        <p:nvCxnSpPr>
          <p:cNvPr id="8" name="Straight Arrow Connector 7"/>
          <p:cNvCxnSpPr/>
          <p:nvPr/>
        </p:nvCxnSpPr>
        <p:spPr>
          <a:xfrm flipH="1">
            <a:off x="1996580" y="3550696"/>
            <a:ext cx="984481" cy="543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102003" y="3575041"/>
            <a:ext cx="914400"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917659" y="3575041"/>
            <a:ext cx="1781612" cy="51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702903" y="3550696"/>
            <a:ext cx="2150289" cy="543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503178" y="3575041"/>
            <a:ext cx="2135258" cy="51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385771" y="3599387"/>
            <a:ext cx="2182096"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7172587" y="3599387"/>
            <a:ext cx="2441196"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746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07827"/>
            <a:ext cx="10553700" cy="4893647"/>
          </a:xfrm>
          <a:prstGeom prst="rect">
            <a:avLst/>
          </a:prstGeom>
          <a:noFill/>
        </p:spPr>
        <p:txBody>
          <a:bodyPr wrap="square" rtlCol="0">
            <a:spAutoFit/>
          </a:bodyPr>
          <a:lstStyle/>
          <a:p>
            <a:r>
              <a:rPr lang="en-US" sz="2400" b="1" dirty="0"/>
              <a:t>Column G  (Flight Angle – in Radians):</a:t>
            </a:r>
          </a:p>
          <a:p>
            <a:endParaRPr lang="en-US" dirty="0"/>
          </a:p>
          <a:p>
            <a:r>
              <a:rPr lang="en-US" dirty="0"/>
              <a:t>This cell is where the “integration” of the Rate of Change in Flight Angle is completed.  As described in the </a:t>
            </a:r>
            <a:r>
              <a:rPr lang="en-US" dirty="0" err="1">
                <a:solidFill>
                  <a:srgbClr val="0070C0"/>
                </a:solidFill>
              </a:rPr>
              <a:t>LabRat</a:t>
            </a:r>
            <a:r>
              <a:rPr lang="en-US" dirty="0">
                <a:solidFill>
                  <a:srgbClr val="0070C0"/>
                </a:solidFill>
              </a:rPr>
              <a:t> Numerical Integration Lesson</a:t>
            </a:r>
            <a:r>
              <a:rPr lang="en-US" dirty="0"/>
              <a:t>, the change in Flight Angle can be determined by multiplying the Rate of Change (Rad/Sec) by a small sliver of time – known as the Time Step (Sec).  So, Rad/Sec  x  Sec  =  Rad .  Just as in the velocity calculation earlier, this value is only the change in the flight angle over that time step, so this “delta-</a:t>
            </a:r>
            <a:r>
              <a:rPr lang="en-US" dirty="0" err="1"/>
              <a:t>Ang</a:t>
            </a:r>
            <a:r>
              <a:rPr lang="en-US" dirty="0"/>
              <a:t>” has to be added to the  Flight Angle that already exists.</a:t>
            </a:r>
          </a:p>
          <a:p>
            <a:endParaRPr lang="en-US" dirty="0"/>
          </a:p>
          <a:p>
            <a:r>
              <a:rPr lang="en-US" dirty="0"/>
              <a:t>The equation to accumulate the total Flight Angle is as follows:	</a:t>
            </a:r>
          </a:p>
          <a:p>
            <a:endParaRPr lang="en-US" dirty="0"/>
          </a:p>
          <a:p>
            <a:r>
              <a:rPr lang="en-US" dirty="0"/>
              <a:t>Flight Angle  =   Old Flight Angle  +  (Rate of Change of Flt </a:t>
            </a:r>
            <a:r>
              <a:rPr lang="en-US" dirty="0" err="1"/>
              <a:t>Ang</a:t>
            </a:r>
            <a:r>
              <a:rPr lang="en-US" dirty="0"/>
              <a:t>  x  Time Step)</a:t>
            </a:r>
          </a:p>
          <a:p>
            <a:endParaRPr lang="en-US" dirty="0"/>
          </a:p>
          <a:p>
            <a:r>
              <a:rPr lang="en-US" dirty="0"/>
              <a:t>	          </a:t>
            </a:r>
            <a:r>
              <a:rPr lang="en-US" b="1" dirty="0">
                <a:solidFill>
                  <a:srgbClr val="FF0000"/>
                </a:solidFill>
              </a:rPr>
              <a:t>F</a:t>
            </a:r>
            <a:r>
              <a:rPr lang="en-US" dirty="0"/>
              <a:t>		</a:t>
            </a:r>
          </a:p>
          <a:p>
            <a:r>
              <a:rPr lang="en-US" b="1" dirty="0">
                <a:solidFill>
                  <a:srgbClr val="FF0000"/>
                </a:solidFill>
              </a:rPr>
              <a:t>17</a:t>
            </a:r>
            <a:r>
              <a:rPr lang="en-US" dirty="0"/>
              <a:t>      = D16  +  (C17  *  $C$8)</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14</a:t>
            </a:fld>
            <a:endParaRPr lang="en-US"/>
          </a:p>
        </p:txBody>
      </p:sp>
      <p:cxnSp>
        <p:nvCxnSpPr>
          <p:cNvPr id="8" name="Straight Arrow Connector 7"/>
          <p:cNvCxnSpPr/>
          <p:nvPr/>
        </p:nvCxnSpPr>
        <p:spPr>
          <a:xfrm flipH="1">
            <a:off x="1837189" y="3594010"/>
            <a:ext cx="864066" cy="494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701256" y="3594008"/>
            <a:ext cx="2147581" cy="494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628064" y="3594008"/>
            <a:ext cx="3510967" cy="653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3334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07827"/>
            <a:ext cx="10553700" cy="4062651"/>
          </a:xfrm>
          <a:prstGeom prst="rect">
            <a:avLst/>
          </a:prstGeom>
          <a:noFill/>
        </p:spPr>
        <p:txBody>
          <a:bodyPr wrap="square" rtlCol="0">
            <a:spAutoFit/>
          </a:bodyPr>
          <a:lstStyle/>
          <a:p>
            <a:r>
              <a:rPr lang="en-US" sz="2400" b="1" dirty="0"/>
              <a:t>Column G  (Flight Angle – in Degrees):</a:t>
            </a:r>
          </a:p>
          <a:p>
            <a:endParaRPr lang="en-US" dirty="0"/>
          </a:p>
          <a:p>
            <a:r>
              <a:rPr lang="en-US" dirty="0"/>
              <a:t>While the computations need to be done using radians, us humans are more accustom to “degrees”  This cell converts radians to degrees.  </a:t>
            </a:r>
          </a:p>
          <a:p>
            <a:endParaRPr lang="en-US" dirty="0"/>
          </a:p>
          <a:p>
            <a:r>
              <a:rPr lang="en-US" dirty="0"/>
              <a:t>The equation used to make the conversion is as follows:	</a:t>
            </a:r>
          </a:p>
          <a:p>
            <a:endParaRPr lang="en-US" dirty="0"/>
          </a:p>
          <a:p>
            <a:r>
              <a:rPr lang="en-US" dirty="0"/>
              <a:t>Flt </a:t>
            </a:r>
            <a:r>
              <a:rPr lang="en-US" dirty="0" err="1"/>
              <a:t>Ang</a:t>
            </a:r>
            <a:r>
              <a:rPr lang="en-US" dirty="0"/>
              <a:t> (Degrees)  =   Flt </a:t>
            </a:r>
            <a:r>
              <a:rPr lang="en-US" dirty="0" err="1"/>
              <a:t>Ang</a:t>
            </a:r>
            <a:r>
              <a:rPr lang="en-US" dirty="0"/>
              <a:t> (Radians)  * 180 * Pi</a:t>
            </a:r>
          </a:p>
          <a:p>
            <a:endParaRPr lang="en-US" dirty="0"/>
          </a:p>
          <a:p>
            <a:r>
              <a:rPr lang="en-US" dirty="0"/>
              <a:t>	          </a:t>
            </a:r>
            <a:r>
              <a:rPr lang="en-US" b="1" dirty="0">
                <a:solidFill>
                  <a:srgbClr val="FF0000"/>
                </a:solidFill>
              </a:rPr>
              <a:t>G</a:t>
            </a:r>
            <a:r>
              <a:rPr lang="en-US" dirty="0"/>
              <a:t>		</a:t>
            </a:r>
          </a:p>
          <a:p>
            <a:r>
              <a:rPr lang="en-US" b="1" dirty="0">
                <a:solidFill>
                  <a:srgbClr val="FF0000"/>
                </a:solidFill>
              </a:rPr>
              <a:t>17</a:t>
            </a:r>
            <a:r>
              <a:rPr lang="en-US" dirty="0"/>
              <a:t>      = F17 * 180 / 3.1416</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15</a:t>
            </a:fld>
            <a:endParaRPr lang="en-US"/>
          </a:p>
        </p:txBody>
      </p:sp>
      <p:cxnSp>
        <p:nvCxnSpPr>
          <p:cNvPr id="8" name="Straight Arrow Connector 7"/>
          <p:cNvCxnSpPr/>
          <p:nvPr/>
        </p:nvCxnSpPr>
        <p:spPr>
          <a:xfrm flipH="1">
            <a:off x="1895912" y="2717983"/>
            <a:ext cx="1068897" cy="545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495025" y="2788632"/>
            <a:ext cx="2147581" cy="494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388280" y="2788632"/>
            <a:ext cx="1853439" cy="582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842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07827"/>
            <a:ext cx="10553700" cy="5170646"/>
          </a:xfrm>
          <a:prstGeom prst="rect">
            <a:avLst/>
          </a:prstGeom>
          <a:noFill/>
        </p:spPr>
        <p:txBody>
          <a:bodyPr wrap="square" rtlCol="0">
            <a:spAutoFit/>
          </a:bodyPr>
          <a:lstStyle/>
          <a:p>
            <a:r>
              <a:rPr lang="en-US" sz="2400" b="1" dirty="0"/>
              <a:t>Column H  (Height):</a:t>
            </a:r>
          </a:p>
          <a:p>
            <a:endParaRPr lang="en-US" dirty="0"/>
          </a:p>
          <a:p>
            <a:r>
              <a:rPr lang="en-US" dirty="0"/>
              <a:t>Next we need to calculate the height (</a:t>
            </a:r>
            <a:r>
              <a:rPr lang="en-US" sz="1400" i="1" dirty="0"/>
              <a:t>or altitude</a:t>
            </a:r>
            <a:r>
              <a:rPr lang="en-US" dirty="0"/>
              <a:t>) of the canon ball.  Since the simulation is written such that the Total Velocity (</a:t>
            </a:r>
            <a:r>
              <a:rPr lang="en-US" sz="1400" i="1" dirty="0"/>
              <a:t>velocity along the flight path</a:t>
            </a:r>
            <a:r>
              <a:rPr lang="en-US" dirty="0"/>
              <a:t>) is calculated, we need to break it down to a vertical component and a horizontal component.  To do this we need to use trigonometry once again…  Refer to the </a:t>
            </a:r>
            <a:r>
              <a:rPr lang="en-US" dirty="0" err="1">
                <a:solidFill>
                  <a:srgbClr val="0070C0"/>
                </a:solidFill>
              </a:rPr>
              <a:t>LabRat</a:t>
            </a:r>
            <a:r>
              <a:rPr lang="en-US" dirty="0">
                <a:solidFill>
                  <a:srgbClr val="0070C0"/>
                </a:solidFill>
              </a:rPr>
              <a:t> Projectile Motion Physics Lesson</a:t>
            </a:r>
            <a:r>
              <a:rPr lang="en-US" dirty="0"/>
              <a:t> to understand the geometry of the problem.  </a:t>
            </a:r>
          </a:p>
          <a:p>
            <a:endParaRPr lang="en-US" dirty="0"/>
          </a:p>
          <a:p>
            <a:r>
              <a:rPr lang="en-US" dirty="0"/>
              <a:t>We then “integrate” the resulting vertical velocity (Ft/Sec) to get the change in vertical height (Ft). </a:t>
            </a:r>
          </a:p>
          <a:p>
            <a:endParaRPr lang="en-US" dirty="0"/>
          </a:p>
          <a:p>
            <a:r>
              <a:rPr lang="en-US" dirty="0"/>
              <a:t>The equation used accumulate the </a:t>
            </a:r>
            <a:r>
              <a:rPr lang="en-US" dirty="0" err="1"/>
              <a:t>verticall</a:t>
            </a:r>
            <a:r>
              <a:rPr lang="en-US" dirty="0"/>
              <a:t> velocity is as follows: 	</a:t>
            </a:r>
          </a:p>
          <a:p>
            <a:endParaRPr lang="en-US" dirty="0"/>
          </a:p>
          <a:p>
            <a:r>
              <a:rPr lang="en-US" dirty="0"/>
              <a:t>Height  =   Old Height  +  Total Velocity  * SIN (Flt </a:t>
            </a:r>
            <a:r>
              <a:rPr lang="en-US" dirty="0" err="1"/>
              <a:t>Ang</a:t>
            </a:r>
            <a:r>
              <a:rPr lang="en-US" dirty="0"/>
              <a:t>)  * Time Step</a:t>
            </a:r>
          </a:p>
          <a:p>
            <a:endParaRPr lang="en-US" dirty="0"/>
          </a:p>
          <a:p>
            <a:r>
              <a:rPr lang="en-US" dirty="0"/>
              <a:t>	                   </a:t>
            </a:r>
            <a:r>
              <a:rPr lang="en-US" b="1" dirty="0">
                <a:solidFill>
                  <a:srgbClr val="FF0000"/>
                </a:solidFill>
              </a:rPr>
              <a:t>H</a:t>
            </a:r>
            <a:r>
              <a:rPr lang="en-US" dirty="0"/>
              <a:t>		</a:t>
            </a:r>
          </a:p>
          <a:p>
            <a:r>
              <a:rPr lang="en-US" b="1" dirty="0">
                <a:solidFill>
                  <a:srgbClr val="FF0000"/>
                </a:solidFill>
              </a:rPr>
              <a:t>17</a:t>
            </a:r>
            <a:r>
              <a:rPr lang="en-US" dirty="0"/>
              <a:t>      = H16 + (D17 * SIN(F16) * $C$8</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16</a:t>
            </a:fld>
            <a:endParaRPr lang="en-US"/>
          </a:p>
        </p:txBody>
      </p:sp>
      <p:cxnSp>
        <p:nvCxnSpPr>
          <p:cNvPr id="8" name="Straight Arrow Connector 7"/>
          <p:cNvCxnSpPr/>
          <p:nvPr/>
        </p:nvCxnSpPr>
        <p:spPr>
          <a:xfrm flipH="1">
            <a:off x="1837189" y="3886391"/>
            <a:ext cx="431335"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550253" y="3886391"/>
            <a:ext cx="1090569"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286563" y="3886391"/>
            <a:ext cx="1921256"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390411" y="3886391"/>
            <a:ext cx="2127835" cy="54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735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07827"/>
            <a:ext cx="10553700" cy="5170646"/>
          </a:xfrm>
          <a:prstGeom prst="rect">
            <a:avLst/>
          </a:prstGeom>
          <a:noFill/>
        </p:spPr>
        <p:txBody>
          <a:bodyPr wrap="square" rtlCol="0">
            <a:spAutoFit/>
          </a:bodyPr>
          <a:lstStyle/>
          <a:p>
            <a:r>
              <a:rPr lang="en-US" sz="2400" b="1" dirty="0"/>
              <a:t>Column I  (Range):</a:t>
            </a:r>
          </a:p>
          <a:p>
            <a:endParaRPr lang="en-US" dirty="0"/>
          </a:p>
          <a:p>
            <a:r>
              <a:rPr lang="en-US" dirty="0"/>
              <a:t>“Range” is the distance the canon ball moves along the ground.  Once again, since the simulation is written such that the Total Velocity (</a:t>
            </a:r>
            <a:r>
              <a:rPr lang="en-US" sz="1400" i="1" dirty="0"/>
              <a:t>velocity along the flight path</a:t>
            </a:r>
            <a:r>
              <a:rPr lang="en-US" dirty="0"/>
              <a:t>) is calculated, we need to no calculate the horizontal component.  As on the last slide, we need to use trigonometry once again…  Refer to the </a:t>
            </a:r>
            <a:r>
              <a:rPr lang="en-US" dirty="0" err="1">
                <a:solidFill>
                  <a:srgbClr val="0070C0"/>
                </a:solidFill>
              </a:rPr>
              <a:t>LabRat</a:t>
            </a:r>
            <a:r>
              <a:rPr lang="en-US" dirty="0">
                <a:solidFill>
                  <a:srgbClr val="0070C0"/>
                </a:solidFill>
              </a:rPr>
              <a:t> Projectile Motion Physics Lesson</a:t>
            </a:r>
            <a:r>
              <a:rPr lang="en-US" dirty="0"/>
              <a:t> to understand the geometry of the problem.  </a:t>
            </a:r>
          </a:p>
          <a:p>
            <a:endParaRPr lang="en-US" dirty="0"/>
          </a:p>
          <a:p>
            <a:r>
              <a:rPr lang="en-US" dirty="0"/>
              <a:t>We then “integrate” the resulting vertical velocity (Ft/Sec) to get the change in vertical height (Ft). </a:t>
            </a:r>
          </a:p>
          <a:p>
            <a:endParaRPr lang="en-US" dirty="0"/>
          </a:p>
          <a:p>
            <a:r>
              <a:rPr lang="en-US" dirty="0"/>
              <a:t>The equation used accumulate the horizontal velocity is as follows:	</a:t>
            </a:r>
          </a:p>
          <a:p>
            <a:endParaRPr lang="en-US" dirty="0"/>
          </a:p>
          <a:p>
            <a:r>
              <a:rPr lang="en-US" dirty="0"/>
              <a:t>Range  =   Old Range  +  Total Velocity  * Cos (Flt </a:t>
            </a:r>
            <a:r>
              <a:rPr lang="en-US" dirty="0" err="1"/>
              <a:t>Ang</a:t>
            </a:r>
            <a:r>
              <a:rPr lang="en-US" dirty="0"/>
              <a:t>)  * Time Step</a:t>
            </a:r>
          </a:p>
          <a:p>
            <a:endParaRPr lang="en-US" dirty="0"/>
          </a:p>
          <a:p>
            <a:r>
              <a:rPr lang="en-US" dirty="0"/>
              <a:t>	                   </a:t>
            </a:r>
            <a:r>
              <a:rPr lang="en-US" b="1" dirty="0">
                <a:solidFill>
                  <a:srgbClr val="FF0000"/>
                </a:solidFill>
              </a:rPr>
              <a:t>H</a:t>
            </a:r>
            <a:r>
              <a:rPr lang="en-US" dirty="0"/>
              <a:t>		</a:t>
            </a:r>
          </a:p>
          <a:p>
            <a:r>
              <a:rPr lang="en-US" b="1" dirty="0">
                <a:solidFill>
                  <a:srgbClr val="FF0000"/>
                </a:solidFill>
              </a:rPr>
              <a:t>17</a:t>
            </a:r>
            <a:r>
              <a:rPr lang="en-US" dirty="0"/>
              <a:t>      = I16 + (D17 * SIN(F16) * $C$8</a:t>
            </a:r>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a:t>Test Footer</a:t>
            </a:r>
          </a:p>
        </p:txBody>
      </p:sp>
      <p:sp>
        <p:nvSpPr>
          <p:cNvPr id="4" name="Slide Number Placeholder 3"/>
          <p:cNvSpPr>
            <a:spLocks noGrp="1"/>
          </p:cNvSpPr>
          <p:nvPr>
            <p:ph type="sldNum" sz="quarter" idx="12"/>
          </p:nvPr>
        </p:nvSpPr>
        <p:spPr/>
        <p:txBody>
          <a:bodyPr/>
          <a:lstStyle/>
          <a:p>
            <a:fld id="{4D1F3903-6196-4C43-87F4-13E54D278761}" type="slidenum">
              <a:rPr lang="en-US" smtClean="0"/>
              <a:t>17</a:t>
            </a:fld>
            <a:endParaRPr lang="en-US"/>
          </a:p>
        </p:txBody>
      </p:sp>
      <p:cxnSp>
        <p:nvCxnSpPr>
          <p:cNvPr id="8" name="Straight Arrow Connector 7"/>
          <p:cNvCxnSpPr/>
          <p:nvPr/>
        </p:nvCxnSpPr>
        <p:spPr>
          <a:xfrm flipH="1">
            <a:off x="1837189" y="3876557"/>
            <a:ext cx="431335"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550253" y="3876557"/>
            <a:ext cx="1090569"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286563" y="3876557"/>
            <a:ext cx="1921256" cy="47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390411" y="3876557"/>
            <a:ext cx="2127835" cy="54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416297" y="5044082"/>
            <a:ext cx="8917498" cy="923330"/>
          </a:xfrm>
          <a:prstGeom prst="rect">
            <a:avLst/>
          </a:prstGeom>
          <a:noFill/>
        </p:spPr>
        <p:txBody>
          <a:bodyPr wrap="square" rtlCol="0">
            <a:spAutoFit/>
          </a:bodyPr>
          <a:lstStyle/>
          <a:p>
            <a:r>
              <a:rPr lang="en-US" b="1" i="1" dirty="0"/>
              <a:t>IMPORTANT NOTE:  </a:t>
            </a:r>
            <a:r>
              <a:rPr lang="en-US" i="1" dirty="0"/>
              <a:t>If you have not saved the spreadsheet by this time, do so now.  You are going to do some cutting and pasting which can be prone to mistakes.  If the next set of tasks result in a messed up spreadsheet you can simply open up the saved file again…</a:t>
            </a:r>
          </a:p>
        </p:txBody>
      </p:sp>
    </p:spTree>
    <p:extLst>
      <p:ext uri="{BB962C8B-B14F-4D97-AF65-F5344CB8AC3E}">
        <p14:creationId xmlns:p14="http://schemas.microsoft.com/office/powerpoint/2010/main" val="1200741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18</a:t>
            </a:fld>
            <a:endParaRPr lang="en-US"/>
          </a:p>
        </p:txBody>
      </p:sp>
      <p:sp>
        <p:nvSpPr>
          <p:cNvPr id="4" name="TextBox 3"/>
          <p:cNvSpPr txBox="1"/>
          <p:nvPr/>
        </p:nvSpPr>
        <p:spPr>
          <a:xfrm>
            <a:off x="2952925" y="144862"/>
            <a:ext cx="6409189" cy="584775"/>
          </a:xfrm>
          <a:prstGeom prst="rect">
            <a:avLst/>
          </a:prstGeom>
          <a:noFill/>
        </p:spPr>
        <p:txBody>
          <a:bodyPr wrap="square" rtlCol="0">
            <a:spAutoFit/>
          </a:bodyPr>
          <a:lstStyle/>
          <a:p>
            <a:pPr algn="ctr"/>
            <a:r>
              <a:rPr lang="en-US" sz="3200" dirty="0"/>
              <a:t>Expanding the Spreadsheet</a:t>
            </a:r>
          </a:p>
        </p:txBody>
      </p:sp>
      <p:sp>
        <p:nvSpPr>
          <p:cNvPr id="5" name="TextBox 4"/>
          <p:cNvSpPr txBox="1"/>
          <p:nvPr/>
        </p:nvSpPr>
        <p:spPr>
          <a:xfrm>
            <a:off x="939567" y="972745"/>
            <a:ext cx="9848675" cy="1200329"/>
          </a:xfrm>
          <a:prstGeom prst="rect">
            <a:avLst/>
          </a:prstGeom>
          <a:noFill/>
        </p:spPr>
        <p:txBody>
          <a:bodyPr wrap="square" rtlCol="0">
            <a:spAutoFit/>
          </a:bodyPr>
          <a:lstStyle/>
          <a:p>
            <a:r>
              <a:rPr lang="en-US" dirty="0"/>
              <a:t>Now that all of the necessary equations have been entered on Row 17 (</a:t>
            </a:r>
            <a:r>
              <a:rPr lang="en-US" sz="1400" i="1" dirty="0"/>
              <a:t>which can be called the “business end” of the simulation</a:t>
            </a:r>
            <a:r>
              <a:rPr lang="en-US" dirty="0"/>
              <a:t>) we can use the spreadsheet’s cut and past functions to easily create many, many more lines of code.  The spreadsheet automatically adjusts the cell labels to keep everything straight (the beauty of the spreadsheet).</a:t>
            </a:r>
          </a:p>
        </p:txBody>
      </p:sp>
      <p:pic>
        <p:nvPicPr>
          <p:cNvPr id="6" name="Picture 5"/>
          <p:cNvPicPr>
            <a:picLocks noChangeAspect="1"/>
          </p:cNvPicPr>
          <p:nvPr/>
        </p:nvPicPr>
        <p:blipFill>
          <a:blip r:embed="rId2"/>
          <a:stretch>
            <a:fillRect/>
          </a:stretch>
        </p:blipFill>
        <p:spPr>
          <a:xfrm>
            <a:off x="1040235" y="2528887"/>
            <a:ext cx="5750522" cy="3765642"/>
          </a:xfrm>
          <a:prstGeom prst="rect">
            <a:avLst/>
          </a:prstGeom>
        </p:spPr>
      </p:pic>
      <p:sp>
        <p:nvSpPr>
          <p:cNvPr id="7" name="TextBox 6"/>
          <p:cNvSpPr txBox="1"/>
          <p:nvPr/>
        </p:nvSpPr>
        <p:spPr>
          <a:xfrm>
            <a:off x="6996418" y="3145872"/>
            <a:ext cx="4454554" cy="1754326"/>
          </a:xfrm>
          <a:prstGeom prst="rect">
            <a:avLst/>
          </a:prstGeom>
          <a:noFill/>
        </p:spPr>
        <p:txBody>
          <a:bodyPr wrap="square" rtlCol="0">
            <a:spAutoFit/>
          </a:bodyPr>
          <a:lstStyle/>
          <a:p>
            <a:r>
              <a:rPr lang="en-US" dirty="0"/>
              <a:t>Use your cursor to highlight columns A through I on Row 17.</a:t>
            </a:r>
          </a:p>
          <a:p>
            <a:endParaRPr lang="en-US" dirty="0"/>
          </a:p>
          <a:p>
            <a:r>
              <a:rPr lang="en-US" dirty="0"/>
              <a:t>Right Click on your mouse and select “Copy”.  Once you do this you will likely see the cells you selected highlighted in some way. </a:t>
            </a:r>
          </a:p>
        </p:txBody>
      </p:sp>
    </p:spTree>
    <p:extLst>
      <p:ext uri="{BB962C8B-B14F-4D97-AF65-F5344CB8AC3E}">
        <p14:creationId xmlns:p14="http://schemas.microsoft.com/office/powerpoint/2010/main" val="1136261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19</a:t>
            </a:fld>
            <a:endParaRPr lang="en-US"/>
          </a:p>
        </p:txBody>
      </p:sp>
      <p:pic>
        <p:nvPicPr>
          <p:cNvPr id="4" name="Picture 3"/>
          <p:cNvPicPr>
            <a:picLocks noChangeAspect="1"/>
          </p:cNvPicPr>
          <p:nvPr/>
        </p:nvPicPr>
        <p:blipFill>
          <a:blip r:embed="rId2"/>
          <a:stretch>
            <a:fillRect/>
          </a:stretch>
        </p:blipFill>
        <p:spPr>
          <a:xfrm>
            <a:off x="564723" y="696286"/>
            <a:ext cx="6110620" cy="5282441"/>
          </a:xfrm>
          <a:prstGeom prst="rect">
            <a:avLst/>
          </a:prstGeom>
        </p:spPr>
      </p:pic>
      <p:sp>
        <p:nvSpPr>
          <p:cNvPr id="5" name="TextBox 4"/>
          <p:cNvSpPr txBox="1"/>
          <p:nvPr/>
        </p:nvSpPr>
        <p:spPr>
          <a:xfrm>
            <a:off x="7139032" y="752183"/>
            <a:ext cx="4085439" cy="2585323"/>
          </a:xfrm>
          <a:prstGeom prst="rect">
            <a:avLst/>
          </a:prstGeom>
          <a:noFill/>
        </p:spPr>
        <p:txBody>
          <a:bodyPr wrap="square" rtlCol="0">
            <a:spAutoFit/>
          </a:bodyPr>
          <a:lstStyle/>
          <a:p>
            <a:r>
              <a:rPr lang="en-US" dirty="0"/>
              <a:t>Next, use you cursor to highlight the same columns and many, many rows below Row 17.  You may want to go down to Row 100 or more.</a:t>
            </a:r>
          </a:p>
          <a:p>
            <a:endParaRPr lang="en-US" dirty="0"/>
          </a:p>
          <a:p>
            <a:r>
              <a:rPr lang="en-US" dirty="0"/>
              <a:t>If you have the right number of columns highlighted all you need to do is click on “Paste”.  If you have done it right, you should now see 100 or so rows of data.</a:t>
            </a:r>
          </a:p>
        </p:txBody>
      </p:sp>
      <p:sp>
        <p:nvSpPr>
          <p:cNvPr id="6" name="TextBox 5"/>
          <p:cNvSpPr txBox="1"/>
          <p:nvPr/>
        </p:nvSpPr>
        <p:spPr>
          <a:xfrm>
            <a:off x="7449424" y="4681057"/>
            <a:ext cx="2617365" cy="646331"/>
          </a:xfrm>
          <a:prstGeom prst="rect">
            <a:avLst/>
          </a:prstGeom>
          <a:noFill/>
        </p:spPr>
        <p:txBody>
          <a:bodyPr wrap="square" rtlCol="0">
            <a:spAutoFit/>
          </a:bodyPr>
          <a:lstStyle/>
          <a:p>
            <a:r>
              <a:rPr lang="en-US" dirty="0"/>
              <a:t>Highlighted Columns and Rows before “pasting”</a:t>
            </a:r>
          </a:p>
        </p:txBody>
      </p:sp>
      <p:cxnSp>
        <p:nvCxnSpPr>
          <p:cNvPr id="8" name="Straight Arrow Connector 7"/>
          <p:cNvCxnSpPr/>
          <p:nvPr/>
        </p:nvCxnSpPr>
        <p:spPr>
          <a:xfrm flipH="1">
            <a:off x="4038600" y="5004222"/>
            <a:ext cx="33101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24626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0876" y="1040236"/>
            <a:ext cx="4845799" cy="2296938"/>
          </a:xfrm>
          <a:prstGeom prst="rect">
            <a:avLst/>
          </a:prstGeom>
        </p:spPr>
      </p:pic>
      <p:sp>
        <p:nvSpPr>
          <p:cNvPr id="5" name="TextBox 4"/>
          <p:cNvSpPr txBox="1"/>
          <p:nvPr/>
        </p:nvSpPr>
        <p:spPr>
          <a:xfrm>
            <a:off x="5922628" y="931179"/>
            <a:ext cx="5041783" cy="3139321"/>
          </a:xfrm>
          <a:prstGeom prst="rect">
            <a:avLst/>
          </a:prstGeom>
          <a:noFill/>
        </p:spPr>
        <p:txBody>
          <a:bodyPr wrap="square" rtlCol="0">
            <a:spAutoFit/>
          </a:bodyPr>
          <a:lstStyle/>
          <a:p>
            <a:r>
              <a:rPr lang="en-US" dirty="0"/>
              <a:t>This section of the spreadsheet is used to define the input parameters for the simulation.  The parameters should be self evident.  This simulation allows the user to look at the effects of drag (Drag Coefficient and Ball Diameter), gravity (firing on different planets), firing angle, initial height of the canon, and exit velocity (oomph of the canon).</a:t>
            </a:r>
          </a:p>
          <a:p>
            <a:endParaRPr lang="en-US" dirty="0"/>
          </a:p>
          <a:p>
            <a:r>
              <a:rPr lang="en-US" dirty="0"/>
              <a:t>The </a:t>
            </a:r>
            <a:r>
              <a:rPr lang="en-US" dirty="0">
                <a:solidFill>
                  <a:srgbClr val="00B050"/>
                </a:solidFill>
              </a:rPr>
              <a:t>GREEN</a:t>
            </a:r>
            <a:r>
              <a:rPr lang="en-US" dirty="0"/>
              <a:t> values are parameters the user can change.  The </a:t>
            </a:r>
            <a:r>
              <a:rPr lang="en-US" dirty="0">
                <a:solidFill>
                  <a:srgbClr val="FF0000"/>
                </a:solidFill>
              </a:rPr>
              <a:t>RED</a:t>
            </a:r>
            <a:r>
              <a:rPr lang="en-US" dirty="0"/>
              <a:t> values are calculated by the spreadsheet.</a:t>
            </a:r>
          </a:p>
        </p:txBody>
      </p:sp>
      <p:sp>
        <p:nvSpPr>
          <p:cNvPr id="13" name="TextBox 12"/>
          <p:cNvSpPr txBox="1"/>
          <p:nvPr/>
        </p:nvSpPr>
        <p:spPr>
          <a:xfrm>
            <a:off x="705013" y="3802186"/>
            <a:ext cx="4297523" cy="1754326"/>
          </a:xfrm>
          <a:prstGeom prst="rect">
            <a:avLst/>
          </a:prstGeom>
          <a:noFill/>
        </p:spPr>
        <p:txBody>
          <a:bodyPr wrap="square" rtlCol="0">
            <a:spAutoFit/>
          </a:bodyPr>
          <a:lstStyle/>
          <a:p>
            <a:r>
              <a:rPr lang="en-US" dirty="0"/>
              <a:t>This simulation models a canon placed on a 50 </a:t>
            </a:r>
            <a:r>
              <a:rPr lang="en-US" dirty="0" err="1"/>
              <a:t>ft</a:t>
            </a:r>
            <a:r>
              <a:rPr lang="en-US" dirty="0"/>
              <a:t> high tower.  The canon is pointed to an </a:t>
            </a:r>
            <a:r>
              <a:rPr lang="en-US" dirty="0" err="1"/>
              <a:t>anlge</a:t>
            </a:r>
            <a:r>
              <a:rPr lang="en-US" dirty="0"/>
              <a:t> of 45 degrees above the horizontal, and the canon ball leaves the canon at a velocity of 100 </a:t>
            </a:r>
            <a:r>
              <a:rPr lang="en-US" dirty="0" err="1"/>
              <a:t>ft</a:t>
            </a:r>
            <a:r>
              <a:rPr lang="en-US" dirty="0"/>
              <a:t>/sec.  The canon ball is 6 inches in diameter and drag exists.</a:t>
            </a:r>
          </a:p>
        </p:txBody>
      </p:sp>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2</a:t>
            </a:fld>
            <a:endParaRPr lang="en-US"/>
          </a:p>
        </p:txBody>
      </p:sp>
      <p:sp>
        <p:nvSpPr>
          <p:cNvPr id="14" name="TextBox 13"/>
          <p:cNvSpPr txBox="1"/>
          <p:nvPr/>
        </p:nvSpPr>
        <p:spPr>
          <a:xfrm>
            <a:off x="2592198" y="198235"/>
            <a:ext cx="6233020" cy="584775"/>
          </a:xfrm>
          <a:prstGeom prst="rect">
            <a:avLst/>
          </a:prstGeom>
          <a:noFill/>
        </p:spPr>
        <p:txBody>
          <a:bodyPr wrap="square" rtlCol="0">
            <a:spAutoFit/>
          </a:bodyPr>
          <a:lstStyle/>
          <a:p>
            <a:pPr algn="ctr"/>
            <a:r>
              <a:rPr lang="en-US" sz="3200" dirty="0"/>
              <a:t>Input Table</a:t>
            </a:r>
          </a:p>
        </p:txBody>
      </p:sp>
    </p:spTree>
    <p:extLst>
      <p:ext uri="{BB962C8B-B14F-4D97-AF65-F5344CB8AC3E}">
        <p14:creationId xmlns:p14="http://schemas.microsoft.com/office/powerpoint/2010/main" val="3982285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20</a:t>
            </a:fld>
            <a:endParaRPr lang="en-US"/>
          </a:p>
        </p:txBody>
      </p:sp>
      <p:pic>
        <p:nvPicPr>
          <p:cNvPr id="4" name="Picture 3"/>
          <p:cNvPicPr>
            <a:picLocks noChangeAspect="1"/>
          </p:cNvPicPr>
          <p:nvPr/>
        </p:nvPicPr>
        <p:blipFill>
          <a:blip r:embed="rId2"/>
          <a:stretch>
            <a:fillRect/>
          </a:stretch>
        </p:blipFill>
        <p:spPr>
          <a:xfrm>
            <a:off x="763467" y="369115"/>
            <a:ext cx="6550266" cy="5843631"/>
          </a:xfrm>
          <a:prstGeom prst="rect">
            <a:avLst/>
          </a:prstGeom>
        </p:spPr>
      </p:pic>
      <p:sp>
        <p:nvSpPr>
          <p:cNvPr id="5" name="TextBox 4"/>
          <p:cNvSpPr txBox="1"/>
          <p:nvPr/>
        </p:nvSpPr>
        <p:spPr>
          <a:xfrm>
            <a:off x="7533314" y="880844"/>
            <a:ext cx="3951214" cy="923330"/>
          </a:xfrm>
          <a:prstGeom prst="rect">
            <a:avLst/>
          </a:prstGeom>
          <a:noFill/>
        </p:spPr>
        <p:txBody>
          <a:bodyPr wrap="square" rtlCol="0">
            <a:spAutoFit/>
          </a:bodyPr>
          <a:lstStyle/>
          <a:p>
            <a:r>
              <a:rPr lang="en-US" dirty="0"/>
              <a:t>Hopefully you should see something like this.  You should see the time increasing as you move down Column A.</a:t>
            </a:r>
          </a:p>
        </p:txBody>
      </p:sp>
    </p:spTree>
    <p:extLst>
      <p:ext uri="{BB962C8B-B14F-4D97-AF65-F5344CB8AC3E}">
        <p14:creationId xmlns:p14="http://schemas.microsoft.com/office/powerpoint/2010/main" val="1914035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21</a:t>
            </a:fld>
            <a:endParaRPr lang="en-US"/>
          </a:p>
        </p:txBody>
      </p:sp>
      <p:pic>
        <p:nvPicPr>
          <p:cNvPr id="4" name="Picture 3"/>
          <p:cNvPicPr>
            <a:picLocks noChangeAspect="1"/>
          </p:cNvPicPr>
          <p:nvPr/>
        </p:nvPicPr>
        <p:blipFill>
          <a:blip r:embed="rId2"/>
          <a:stretch>
            <a:fillRect/>
          </a:stretch>
        </p:blipFill>
        <p:spPr>
          <a:xfrm>
            <a:off x="566912" y="1115735"/>
            <a:ext cx="6246796" cy="4367431"/>
          </a:xfrm>
          <a:prstGeom prst="rect">
            <a:avLst/>
          </a:prstGeom>
        </p:spPr>
      </p:pic>
      <p:sp>
        <p:nvSpPr>
          <p:cNvPr id="5" name="TextBox 4"/>
          <p:cNvSpPr txBox="1"/>
          <p:nvPr/>
        </p:nvSpPr>
        <p:spPr>
          <a:xfrm>
            <a:off x="7211530" y="689068"/>
            <a:ext cx="4387442" cy="5078313"/>
          </a:xfrm>
          <a:prstGeom prst="rect">
            <a:avLst/>
          </a:prstGeom>
          <a:noFill/>
        </p:spPr>
        <p:txBody>
          <a:bodyPr wrap="square" rtlCol="0">
            <a:spAutoFit/>
          </a:bodyPr>
          <a:lstStyle/>
          <a:p>
            <a:r>
              <a:rPr lang="en-US" dirty="0"/>
              <a:t>If you scroll down the Rows, at some point you should see the Height (</a:t>
            </a:r>
            <a:r>
              <a:rPr lang="en-US" sz="1400" dirty="0"/>
              <a:t>2</a:t>
            </a:r>
            <a:r>
              <a:rPr lang="en-US" sz="1400" baseline="30000" dirty="0"/>
              <a:t>nd</a:t>
            </a:r>
            <a:r>
              <a:rPr lang="en-US" sz="1400" dirty="0"/>
              <a:t> to the last column</a:t>
            </a:r>
            <a:r>
              <a:rPr lang="en-US" dirty="0"/>
              <a:t>) shift from positive to negative.  This means that your canon ball has dropped below the surface of the earth.  You can simply ignore all Rows below the point where the height gets less than zero – it’s just an artifact of copying too many rows, and not a problem with the simulation.</a:t>
            </a:r>
          </a:p>
          <a:p>
            <a:endParaRPr lang="en-US" dirty="0"/>
          </a:p>
          <a:p>
            <a:r>
              <a:rPr lang="en-US" dirty="0"/>
              <a:t>However, if you shoot your canon at a high angle or a high exit velocity, the height may never get to a negative value.  This is simply due to the spreadsheet not calculating enough iterations for the canon ball to hit the ground.  In this case, you will need to use the Cut and Paste function again to add more Rows of computations. </a:t>
            </a:r>
          </a:p>
        </p:txBody>
      </p:sp>
      <p:sp>
        <p:nvSpPr>
          <p:cNvPr id="6" name="Rounded Rectangle 5"/>
          <p:cNvSpPr/>
          <p:nvPr/>
        </p:nvSpPr>
        <p:spPr>
          <a:xfrm>
            <a:off x="5352176" y="2162822"/>
            <a:ext cx="805344" cy="127512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095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22</a:t>
            </a:fld>
            <a:endParaRPr lang="en-US"/>
          </a:p>
        </p:txBody>
      </p:sp>
      <p:pic>
        <p:nvPicPr>
          <p:cNvPr id="4" name="Picture 3"/>
          <p:cNvPicPr>
            <a:picLocks noChangeAspect="1"/>
          </p:cNvPicPr>
          <p:nvPr/>
        </p:nvPicPr>
        <p:blipFill>
          <a:blip r:embed="rId2"/>
          <a:stretch>
            <a:fillRect/>
          </a:stretch>
        </p:blipFill>
        <p:spPr>
          <a:xfrm>
            <a:off x="427840" y="1031576"/>
            <a:ext cx="6761526" cy="4966551"/>
          </a:xfrm>
          <a:prstGeom prst="rect">
            <a:avLst/>
          </a:prstGeom>
        </p:spPr>
      </p:pic>
      <p:sp>
        <p:nvSpPr>
          <p:cNvPr id="5" name="TextBox 4"/>
          <p:cNvSpPr txBox="1"/>
          <p:nvPr/>
        </p:nvSpPr>
        <p:spPr>
          <a:xfrm>
            <a:off x="2952925" y="144862"/>
            <a:ext cx="6409189" cy="584775"/>
          </a:xfrm>
          <a:prstGeom prst="rect">
            <a:avLst/>
          </a:prstGeom>
          <a:noFill/>
        </p:spPr>
        <p:txBody>
          <a:bodyPr wrap="square" rtlCol="0">
            <a:spAutoFit/>
          </a:bodyPr>
          <a:lstStyle/>
          <a:p>
            <a:pPr algn="ctr"/>
            <a:r>
              <a:rPr lang="en-US" sz="3200" dirty="0"/>
              <a:t>Plotting the Simulation Data</a:t>
            </a:r>
          </a:p>
        </p:txBody>
      </p:sp>
      <p:sp>
        <p:nvSpPr>
          <p:cNvPr id="6" name="TextBox 5"/>
          <p:cNvSpPr txBox="1"/>
          <p:nvPr/>
        </p:nvSpPr>
        <p:spPr>
          <a:xfrm>
            <a:off x="7575259" y="1031576"/>
            <a:ext cx="3934436" cy="5078313"/>
          </a:xfrm>
          <a:prstGeom prst="rect">
            <a:avLst/>
          </a:prstGeom>
          <a:noFill/>
        </p:spPr>
        <p:txBody>
          <a:bodyPr wrap="square" rtlCol="0">
            <a:spAutoFit/>
          </a:bodyPr>
          <a:lstStyle/>
          <a:p>
            <a:r>
              <a:rPr lang="en-US" dirty="0"/>
              <a:t>This is not a tutorial in spreadsheet use so only minimal discussion will follow, but the “Insert” function on the upper tool bar can be used to insert “Charts”.</a:t>
            </a:r>
          </a:p>
          <a:p>
            <a:endParaRPr lang="en-US" dirty="0"/>
          </a:p>
          <a:p>
            <a:r>
              <a:rPr lang="en-US" dirty="0"/>
              <a:t>Highlight the two data columns you want to plot – say Time and Height – then select the “X-Y Scatter” chart.</a:t>
            </a:r>
          </a:p>
          <a:p>
            <a:endParaRPr lang="en-US" dirty="0"/>
          </a:p>
          <a:p>
            <a:r>
              <a:rPr lang="en-US" dirty="0"/>
              <a:t>By left clicking on the blue data curve you will see the highlighted columns that are being plotted.  You can change the data range to adjust the plot so it stops plotting when the Height hits zero.</a:t>
            </a:r>
          </a:p>
          <a:p>
            <a:endParaRPr lang="en-US" dirty="0"/>
          </a:p>
          <a:p>
            <a:r>
              <a:rPr lang="en-US" dirty="0"/>
              <a:t>I leave it to the student to become proficient in data graphing… </a:t>
            </a:r>
          </a:p>
        </p:txBody>
      </p:sp>
      <p:sp>
        <p:nvSpPr>
          <p:cNvPr id="7" name="Rounded Rectangle 6"/>
          <p:cNvSpPr/>
          <p:nvPr/>
        </p:nvSpPr>
        <p:spPr>
          <a:xfrm>
            <a:off x="4038600" y="1535185"/>
            <a:ext cx="3326934" cy="45216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2399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23</a:t>
            </a:fld>
            <a:endParaRPr lang="en-US"/>
          </a:p>
        </p:txBody>
      </p:sp>
      <p:sp>
        <p:nvSpPr>
          <p:cNvPr id="4" name="TextBox 3"/>
          <p:cNvSpPr txBox="1"/>
          <p:nvPr/>
        </p:nvSpPr>
        <p:spPr>
          <a:xfrm>
            <a:off x="1828800" y="2212258"/>
            <a:ext cx="8829368" cy="1200329"/>
          </a:xfrm>
          <a:prstGeom prst="rect">
            <a:avLst/>
          </a:prstGeom>
          <a:noFill/>
        </p:spPr>
        <p:txBody>
          <a:bodyPr wrap="square" rtlCol="0">
            <a:spAutoFit/>
          </a:bodyPr>
          <a:lstStyle/>
          <a:p>
            <a:r>
              <a:rPr lang="en-US" dirty="0"/>
              <a:t>If you get some weird data and some funky data curves you probably have an error in your equations somewhere.  Carefully examine each cell in Row 17 to see where the problem is.  Once the error is found, simple copy and paste the new Row 17 over the Rows below Row 17. </a:t>
            </a:r>
          </a:p>
        </p:txBody>
      </p:sp>
    </p:spTree>
    <p:extLst>
      <p:ext uri="{BB962C8B-B14F-4D97-AF65-F5344CB8AC3E}">
        <p14:creationId xmlns:p14="http://schemas.microsoft.com/office/powerpoint/2010/main" val="1715975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0175" y="981511"/>
            <a:ext cx="6295107" cy="5346627"/>
          </a:xfrm>
          <a:prstGeom prst="rect">
            <a:avLst/>
          </a:prstGeom>
        </p:spPr>
      </p:pic>
      <p:sp>
        <p:nvSpPr>
          <p:cNvPr id="3" name="TextBox 2"/>
          <p:cNvSpPr txBox="1"/>
          <p:nvPr/>
        </p:nvSpPr>
        <p:spPr>
          <a:xfrm>
            <a:off x="7439025" y="1447905"/>
            <a:ext cx="4020336" cy="1754326"/>
          </a:xfrm>
          <a:prstGeom prst="rect">
            <a:avLst/>
          </a:prstGeom>
          <a:noFill/>
        </p:spPr>
        <p:txBody>
          <a:bodyPr wrap="square" rtlCol="0">
            <a:spAutoFit/>
          </a:bodyPr>
          <a:lstStyle/>
          <a:p>
            <a:r>
              <a:rPr lang="en-US" dirty="0"/>
              <a:t>This is the output table.  The header shows what parameters are calculated by the spreadsheet.</a:t>
            </a:r>
          </a:p>
          <a:p>
            <a:endParaRPr lang="en-US" dirty="0"/>
          </a:p>
          <a:p>
            <a:r>
              <a:rPr lang="en-US" dirty="0"/>
              <a:t>The equations that are used to calculate these parameters are discussed later.</a:t>
            </a:r>
          </a:p>
        </p:txBody>
      </p:sp>
      <p:sp>
        <p:nvSpPr>
          <p:cNvPr id="4" name="Footer Placeholder 3"/>
          <p:cNvSpPr>
            <a:spLocks noGrp="1"/>
          </p:cNvSpPr>
          <p:nvPr>
            <p:ph type="ftr" sz="quarter" idx="11"/>
          </p:nvPr>
        </p:nvSpPr>
        <p:spPr/>
        <p:txBody>
          <a:bodyPr/>
          <a:lstStyle/>
          <a:p>
            <a:r>
              <a:rPr lang="en-US"/>
              <a:t>Test Footer</a:t>
            </a:r>
          </a:p>
        </p:txBody>
      </p:sp>
      <p:sp>
        <p:nvSpPr>
          <p:cNvPr id="5" name="Slide Number Placeholder 4"/>
          <p:cNvSpPr>
            <a:spLocks noGrp="1"/>
          </p:cNvSpPr>
          <p:nvPr>
            <p:ph type="sldNum" sz="quarter" idx="12"/>
          </p:nvPr>
        </p:nvSpPr>
        <p:spPr/>
        <p:txBody>
          <a:bodyPr/>
          <a:lstStyle/>
          <a:p>
            <a:fld id="{4D1F3903-6196-4C43-87F4-13E54D278761}" type="slidenum">
              <a:rPr lang="en-US" smtClean="0"/>
              <a:t>3</a:t>
            </a:fld>
            <a:endParaRPr lang="en-US"/>
          </a:p>
        </p:txBody>
      </p:sp>
      <p:sp>
        <p:nvSpPr>
          <p:cNvPr id="6" name="TextBox 5"/>
          <p:cNvSpPr txBox="1"/>
          <p:nvPr/>
        </p:nvSpPr>
        <p:spPr>
          <a:xfrm>
            <a:off x="2592198" y="198235"/>
            <a:ext cx="6233020" cy="584775"/>
          </a:xfrm>
          <a:prstGeom prst="rect">
            <a:avLst/>
          </a:prstGeom>
          <a:noFill/>
        </p:spPr>
        <p:txBody>
          <a:bodyPr wrap="square" rtlCol="0">
            <a:spAutoFit/>
          </a:bodyPr>
          <a:lstStyle/>
          <a:p>
            <a:pPr algn="ctr"/>
            <a:r>
              <a:rPr lang="en-US" sz="3200" dirty="0"/>
              <a:t>Output Table</a:t>
            </a:r>
          </a:p>
        </p:txBody>
      </p:sp>
    </p:spTree>
    <p:extLst>
      <p:ext uri="{BB962C8B-B14F-4D97-AF65-F5344CB8AC3E}">
        <p14:creationId xmlns:p14="http://schemas.microsoft.com/office/powerpoint/2010/main" val="2399696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06916" y="973123"/>
            <a:ext cx="4756999" cy="5383228"/>
          </a:xfrm>
          <a:prstGeom prst="rect">
            <a:avLst/>
          </a:prstGeom>
        </p:spPr>
      </p:pic>
      <p:sp>
        <p:nvSpPr>
          <p:cNvPr id="3" name="TextBox 2"/>
          <p:cNvSpPr txBox="1"/>
          <p:nvPr/>
        </p:nvSpPr>
        <p:spPr>
          <a:xfrm>
            <a:off x="6199464" y="973123"/>
            <a:ext cx="5092118" cy="3693319"/>
          </a:xfrm>
          <a:prstGeom prst="rect">
            <a:avLst/>
          </a:prstGeom>
          <a:noFill/>
        </p:spPr>
        <p:txBody>
          <a:bodyPr wrap="square" rtlCol="0">
            <a:spAutoFit/>
          </a:bodyPr>
          <a:lstStyle/>
          <a:p>
            <a:r>
              <a:rPr lang="en-US" dirty="0"/>
              <a:t>The “Charts” function can be used to create plots of the calculated data for any of the data displayed in the output table.</a:t>
            </a:r>
          </a:p>
          <a:p>
            <a:endParaRPr lang="en-US" dirty="0"/>
          </a:p>
          <a:p>
            <a:r>
              <a:rPr lang="en-US" dirty="0"/>
              <a:t>Notice that this particular simulation places the cannon at a height of 50 </a:t>
            </a:r>
            <a:r>
              <a:rPr lang="en-US" dirty="0" err="1"/>
              <a:t>ft</a:t>
            </a:r>
            <a:r>
              <a:rPr lang="en-US" dirty="0"/>
              <a:t> (on a tower or a hill?).  Looking back at the input table, the firing angle is 45 degrees.  The cannon ball reaches a maximum distance (range) of 150 feet.  </a:t>
            </a:r>
          </a:p>
          <a:p>
            <a:endParaRPr lang="en-US" dirty="0"/>
          </a:p>
          <a:p>
            <a:r>
              <a:rPr lang="en-US" dirty="0"/>
              <a:t>If the cannon was placed on the ground (height = 0) the cannon ball would not fly as far.  Develop your own simulation to find out how far it will fly…</a:t>
            </a:r>
          </a:p>
        </p:txBody>
      </p:sp>
      <p:sp>
        <p:nvSpPr>
          <p:cNvPr id="4" name="Footer Placeholder 3"/>
          <p:cNvSpPr>
            <a:spLocks noGrp="1"/>
          </p:cNvSpPr>
          <p:nvPr>
            <p:ph type="ftr" sz="quarter" idx="11"/>
          </p:nvPr>
        </p:nvSpPr>
        <p:spPr/>
        <p:txBody>
          <a:bodyPr/>
          <a:lstStyle/>
          <a:p>
            <a:r>
              <a:rPr lang="en-US"/>
              <a:t>Test Footer</a:t>
            </a:r>
          </a:p>
        </p:txBody>
      </p:sp>
      <p:sp>
        <p:nvSpPr>
          <p:cNvPr id="5" name="Slide Number Placeholder 4"/>
          <p:cNvSpPr>
            <a:spLocks noGrp="1"/>
          </p:cNvSpPr>
          <p:nvPr>
            <p:ph type="sldNum" sz="quarter" idx="12"/>
          </p:nvPr>
        </p:nvSpPr>
        <p:spPr/>
        <p:txBody>
          <a:bodyPr/>
          <a:lstStyle/>
          <a:p>
            <a:fld id="{4D1F3903-6196-4C43-87F4-13E54D278761}" type="slidenum">
              <a:rPr lang="en-US" smtClean="0"/>
              <a:t>4</a:t>
            </a:fld>
            <a:endParaRPr lang="en-US"/>
          </a:p>
        </p:txBody>
      </p:sp>
      <p:sp>
        <p:nvSpPr>
          <p:cNvPr id="6" name="TextBox 5"/>
          <p:cNvSpPr txBox="1"/>
          <p:nvPr/>
        </p:nvSpPr>
        <p:spPr>
          <a:xfrm>
            <a:off x="2592198" y="198235"/>
            <a:ext cx="6233020" cy="584775"/>
          </a:xfrm>
          <a:prstGeom prst="rect">
            <a:avLst/>
          </a:prstGeom>
          <a:noFill/>
        </p:spPr>
        <p:txBody>
          <a:bodyPr wrap="square" rtlCol="0">
            <a:spAutoFit/>
          </a:bodyPr>
          <a:lstStyle/>
          <a:p>
            <a:pPr algn="ctr"/>
            <a:r>
              <a:rPr lang="en-US" sz="3200" dirty="0"/>
              <a:t>Data Plots</a:t>
            </a:r>
          </a:p>
        </p:txBody>
      </p:sp>
    </p:spTree>
    <p:extLst>
      <p:ext uri="{BB962C8B-B14F-4D97-AF65-F5344CB8AC3E}">
        <p14:creationId xmlns:p14="http://schemas.microsoft.com/office/powerpoint/2010/main" val="3516501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1602" y="1357357"/>
            <a:ext cx="9401175" cy="3693319"/>
          </a:xfrm>
          <a:prstGeom prst="rect">
            <a:avLst/>
          </a:prstGeom>
          <a:noFill/>
        </p:spPr>
        <p:txBody>
          <a:bodyPr wrap="square" rtlCol="0">
            <a:spAutoFit/>
          </a:bodyPr>
          <a:lstStyle/>
          <a:p>
            <a:r>
              <a:rPr lang="en-US" dirty="0"/>
              <a:t>It is assumed that the student understands the basics of using a spreadsheet, but clarifying descriptions are provide to assist the novice.  </a:t>
            </a:r>
          </a:p>
          <a:p>
            <a:endParaRPr lang="en-US" dirty="0"/>
          </a:p>
          <a:p>
            <a:r>
              <a:rPr lang="en-US" dirty="0"/>
              <a:t>This simulation performs the “numerical integration” using the Euler method.  Refer to the </a:t>
            </a:r>
            <a:r>
              <a:rPr lang="en-US" dirty="0" err="1">
                <a:solidFill>
                  <a:srgbClr val="0070C0"/>
                </a:solidFill>
              </a:rPr>
              <a:t>LabRats</a:t>
            </a:r>
            <a:r>
              <a:rPr lang="en-US" dirty="0">
                <a:solidFill>
                  <a:srgbClr val="0070C0"/>
                </a:solidFill>
              </a:rPr>
              <a:t> Lesson on Numerical Integration</a:t>
            </a:r>
            <a:r>
              <a:rPr lang="en-US" dirty="0"/>
              <a:t> for a detailed explanation of what is meant by “integration” and how it is accomplished using a computer.</a:t>
            </a:r>
          </a:p>
          <a:p>
            <a:endParaRPr lang="en-US" dirty="0"/>
          </a:p>
          <a:p>
            <a:r>
              <a:rPr lang="en-US" dirty="0"/>
              <a:t>The student should also examine the </a:t>
            </a:r>
            <a:r>
              <a:rPr lang="en-US" dirty="0" err="1">
                <a:solidFill>
                  <a:srgbClr val="0070C0"/>
                </a:solidFill>
              </a:rPr>
              <a:t>LabRats</a:t>
            </a:r>
            <a:r>
              <a:rPr lang="en-US" dirty="0">
                <a:solidFill>
                  <a:srgbClr val="0070C0"/>
                </a:solidFill>
              </a:rPr>
              <a:t> Projectile Motion Physics Lesson </a:t>
            </a:r>
            <a:r>
              <a:rPr lang="en-US" dirty="0"/>
              <a:t>to understand the math and science behind the simulation. </a:t>
            </a:r>
          </a:p>
          <a:p>
            <a:endParaRPr lang="en-US" dirty="0"/>
          </a:p>
          <a:p>
            <a:r>
              <a:rPr lang="en-US" dirty="0"/>
              <a:t>This lesson provides the information need to develop a simple simulation of a canon ball being shot out of a canon…  Let’s dive into the details…</a:t>
            </a:r>
          </a:p>
          <a:p>
            <a:endParaRPr lang="en-US" dirty="0"/>
          </a:p>
        </p:txBody>
      </p:sp>
      <p:sp>
        <p:nvSpPr>
          <p:cNvPr id="6" name="Footer Placeholder 5"/>
          <p:cNvSpPr>
            <a:spLocks noGrp="1"/>
          </p:cNvSpPr>
          <p:nvPr>
            <p:ph type="ftr" sz="quarter" idx="11"/>
          </p:nvPr>
        </p:nvSpPr>
        <p:spPr/>
        <p:txBody>
          <a:bodyPr/>
          <a:lstStyle/>
          <a:p>
            <a:r>
              <a:rPr lang="en-US"/>
              <a:t>Test Footer</a:t>
            </a:r>
          </a:p>
        </p:txBody>
      </p:sp>
      <p:sp>
        <p:nvSpPr>
          <p:cNvPr id="9" name="Slide Number Placeholder 8"/>
          <p:cNvSpPr>
            <a:spLocks noGrp="1"/>
          </p:cNvSpPr>
          <p:nvPr>
            <p:ph type="sldNum" sz="quarter" idx="12"/>
          </p:nvPr>
        </p:nvSpPr>
        <p:spPr/>
        <p:txBody>
          <a:bodyPr/>
          <a:lstStyle/>
          <a:p>
            <a:fld id="{4D1F3903-6196-4C43-87F4-13E54D278761}" type="slidenum">
              <a:rPr lang="en-US" smtClean="0"/>
              <a:t>5</a:t>
            </a:fld>
            <a:endParaRPr lang="en-US"/>
          </a:p>
        </p:txBody>
      </p:sp>
    </p:spTree>
    <p:extLst>
      <p:ext uri="{BB962C8B-B14F-4D97-AF65-F5344CB8AC3E}">
        <p14:creationId xmlns:p14="http://schemas.microsoft.com/office/powerpoint/2010/main" val="211634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6711" y="2046916"/>
            <a:ext cx="4845799" cy="2296938"/>
          </a:xfrm>
          <a:prstGeom prst="rect">
            <a:avLst/>
          </a:prstGeom>
        </p:spPr>
      </p:pic>
      <p:sp>
        <p:nvSpPr>
          <p:cNvPr id="3" name="Oval 2"/>
          <p:cNvSpPr/>
          <p:nvPr/>
        </p:nvSpPr>
        <p:spPr>
          <a:xfrm>
            <a:off x="1946246" y="2550254"/>
            <a:ext cx="1040235" cy="19798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014907" y="1625724"/>
            <a:ext cx="5436066" cy="3139321"/>
          </a:xfrm>
          <a:prstGeom prst="rect">
            <a:avLst/>
          </a:prstGeom>
          <a:noFill/>
        </p:spPr>
        <p:txBody>
          <a:bodyPr wrap="square" rtlCol="0">
            <a:spAutoFit/>
          </a:bodyPr>
          <a:lstStyle/>
          <a:p>
            <a:r>
              <a:rPr lang="en-US" dirty="0"/>
              <a:t>These are the input parameters.  Simply enter these values into the appropriate cells under Column C.  The descriptive words are simply typed into the appropriate cells.  </a:t>
            </a:r>
          </a:p>
          <a:p>
            <a:endParaRPr lang="en-US" dirty="0"/>
          </a:p>
          <a:p>
            <a:r>
              <a:rPr lang="en-US" dirty="0"/>
              <a:t>Start by entering this text and data into the spreadsheet.  </a:t>
            </a:r>
            <a:r>
              <a:rPr lang="en-US" b="1" i="1" dirty="0">
                <a:solidFill>
                  <a:srgbClr val="FF0000"/>
                </a:solidFill>
              </a:rPr>
              <a:t>IMPORTANT</a:t>
            </a:r>
            <a:r>
              <a:rPr lang="en-US" dirty="0"/>
              <a:t> – enter the text and values in the </a:t>
            </a:r>
            <a:r>
              <a:rPr lang="en-US" u="sng" dirty="0"/>
              <a:t>exact</a:t>
            </a:r>
            <a:r>
              <a:rPr lang="en-US" dirty="0"/>
              <a:t> </a:t>
            </a:r>
            <a:r>
              <a:rPr lang="en-US" u="sng" dirty="0"/>
              <a:t>cells</a:t>
            </a:r>
            <a:r>
              <a:rPr lang="en-US" dirty="0"/>
              <a:t> </a:t>
            </a:r>
            <a:r>
              <a:rPr lang="en-US" u="sng" dirty="0"/>
              <a:t>shown</a:t>
            </a:r>
            <a:r>
              <a:rPr lang="en-US" dirty="0"/>
              <a:t> in the figure.  If you don’t, the equations used to calculate the motion of the canon ball won’t be looking at the correct cells and the simulation wont work.  </a:t>
            </a:r>
          </a:p>
        </p:txBody>
      </p:sp>
      <p:sp>
        <p:nvSpPr>
          <p:cNvPr id="9" name="Footer Placeholder 8"/>
          <p:cNvSpPr>
            <a:spLocks noGrp="1"/>
          </p:cNvSpPr>
          <p:nvPr>
            <p:ph type="ftr" sz="quarter" idx="11"/>
          </p:nvPr>
        </p:nvSpPr>
        <p:spPr/>
        <p:txBody>
          <a:bodyPr/>
          <a:lstStyle/>
          <a:p>
            <a:r>
              <a:rPr lang="en-US"/>
              <a:t>Test Footer</a:t>
            </a:r>
          </a:p>
        </p:txBody>
      </p:sp>
      <p:sp>
        <p:nvSpPr>
          <p:cNvPr id="10" name="Slide Number Placeholder 9"/>
          <p:cNvSpPr>
            <a:spLocks noGrp="1"/>
          </p:cNvSpPr>
          <p:nvPr>
            <p:ph type="sldNum" sz="quarter" idx="12"/>
          </p:nvPr>
        </p:nvSpPr>
        <p:spPr/>
        <p:txBody>
          <a:bodyPr/>
          <a:lstStyle/>
          <a:p>
            <a:fld id="{4D1F3903-6196-4C43-87F4-13E54D278761}" type="slidenum">
              <a:rPr lang="en-US" smtClean="0"/>
              <a:t>6</a:t>
            </a:fld>
            <a:endParaRPr lang="en-US"/>
          </a:p>
        </p:txBody>
      </p:sp>
      <p:sp>
        <p:nvSpPr>
          <p:cNvPr id="11" name="TextBox 10"/>
          <p:cNvSpPr txBox="1"/>
          <p:nvPr/>
        </p:nvSpPr>
        <p:spPr>
          <a:xfrm>
            <a:off x="2592198" y="198235"/>
            <a:ext cx="6233020" cy="584775"/>
          </a:xfrm>
          <a:prstGeom prst="rect">
            <a:avLst/>
          </a:prstGeom>
          <a:noFill/>
        </p:spPr>
        <p:txBody>
          <a:bodyPr wrap="square" rtlCol="0">
            <a:spAutoFit/>
          </a:bodyPr>
          <a:lstStyle/>
          <a:p>
            <a:pPr algn="ctr"/>
            <a:r>
              <a:rPr lang="en-US" sz="3200" dirty="0"/>
              <a:t>Input Parameters</a:t>
            </a:r>
          </a:p>
        </p:txBody>
      </p:sp>
    </p:spTree>
    <p:extLst>
      <p:ext uri="{BB962C8B-B14F-4D97-AF65-F5344CB8AC3E}">
        <p14:creationId xmlns:p14="http://schemas.microsoft.com/office/powerpoint/2010/main" val="1304111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25005" y="3848587"/>
            <a:ext cx="5645092" cy="1754326"/>
          </a:xfrm>
          <a:prstGeom prst="rect">
            <a:avLst/>
          </a:prstGeom>
          <a:noFill/>
        </p:spPr>
        <p:txBody>
          <a:bodyPr wrap="square" rtlCol="0">
            <a:spAutoFit/>
          </a:bodyPr>
          <a:lstStyle/>
          <a:p>
            <a:r>
              <a:rPr lang="en-US" dirty="0"/>
              <a:t>Area  =  Reference area of the Cannon Ball</a:t>
            </a:r>
          </a:p>
          <a:p>
            <a:r>
              <a:rPr lang="en-US" dirty="0"/>
              <a:t>          =  Pi  x  Radius</a:t>
            </a:r>
            <a:r>
              <a:rPr lang="en-US" baseline="30000" dirty="0"/>
              <a:t>2</a:t>
            </a:r>
          </a:p>
          <a:p>
            <a:r>
              <a:rPr lang="en-US" dirty="0"/>
              <a:t>          =  3.1416   x   (½  x  Diameter / 12 ) </a:t>
            </a:r>
            <a:r>
              <a:rPr lang="en-US" baseline="30000" dirty="0"/>
              <a:t>2</a:t>
            </a:r>
          </a:p>
          <a:p>
            <a:endParaRPr lang="en-US" dirty="0"/>
          </a:p>
          <a:p>
            <a:r>
              <a:rPr lang="en-US" dirty="0"/>
              <a:t>	              </a:t>
            </a:r>
            <a:r>
              <a:rPr lang="en-US" dirty="0">
                <a:solidFill>
                  <a:srgbClr val="FF0000"/>
                </a:solidFill>
              </a:rPr>
              <a:t>F</a:t>
            </a:r>
          </a:p>
          <a:p>
            <a:r>
              <a:rPr lang="en-US" dirty="0">
                <a:solidFill>
                  <a:srgbClr val="FF0000"/>
                </a:solidFill>
              </a:rPr>
              <a:t>5</a:t>
            </a:r>
            <a:r>
              <a:rPr lang="en-US" dirty="0"/>
              <a:t>       =  3.1416  *  (0.5 * C5 / 12)^2 </a:t>
            </a:r>
          </a:p>
        </p:txBody>
      </p:sp>
      <p:pic>
        <p:nvPicPr>
          <p:cNvPr id="2" name="Picture 1"/>
          <p:cNvPicPr>
            <a:picLocks noChangeAspect="1"/>
          </p:cNvPicPr>
          <p:nvPr/>
        </p:nvPicPr>
        <p:blipFill>
          <a:blip r:embed="rId2"/>
          <a:stretch>
            <a:fillRect/>
          </a:stretch>
        </p:blipFill>
        <p:spPr>
          <a:xfrm>
            <a:off x="397320" y="1140904"/>
            <a:ext cx="4845799" cy="2296938"/>
          </a:xfrm>
          <a:prstGeom prst="rect">
            <a:avLst/>
          </a:prstGeom>
        </p:spPr>
      </p:pic>
      <p:sp>
        <p:nvSpPr>
          <p:cNvPr id="4" name="TextBox 3"/>
          <p:cNvSpPr txBox="1"/>
          <p:nvPr/>
        </p:nvSpPr>
        <p:spPr>
          <a:xfrm>
            <a:off x="5738069" y="1057013"/>
            <a:ext cx="5310231" cy="1477328"/>
          </a:xfrm>
          <a:prstGeom prst="rect">
            <a:avLst/>
          </a:prstGeom>
          <a:noFill/>
        </p:spPr>
        <p:txBody>
          <a:bodyPr wrap="square" rtlCol="0">
            <a:spAutoFit/>
          </a:bodyPr>
          <a:lstStyle/>
          <a:p>
            <a:r>
              <a:rPr lang="en-US" dirty="0"/>
              <a:t>Its generally easier to think in “pounds”  (weight of the canon ball) and “inches” (size of the canon ball).  However, the physics and math needs parameters such as “mass” and “area”.  These conversions can be built into the spreadsheet. </a:t>
            </a:r>
          </a:p>
        </p:txBody>
      </p:sp>
      <p:sp>
        <p:nvSpPr>
          <p:cNvPr id="5" name="TextBox 4"/>
          <p:cNvSpPr txBox="1"/>
          <p:nvPr/>
        </p:nvSpPr>
        <p:spPr>
          <a:xfrm>
            <a:off x="5738069" y="2931189"/>
            <a:ext cx="5718145" cy="738664"/>
          </a:xfrm>
          <a:prstGeom prst="rect">
            <a:avLst/>
          </a:prstGeom>
          <a:noFill/>
        </p:spPr>
        <p:txBody>
          <a:bodyPr wrap="square" rtlCol="0">
            <a:spAutoFit/>
          </a:bodyPr>
          <a:lstStyle/>
          <a:p>
            <a:r>
              <a:rPr lang="en-US" sz="1400" dirty="0"/>
              <a:t>The </a:t>
            </a:r>
            <a:r>
              <a:rPr lang="en-US" sz="1400" b="1" dirty="0">
                <a:solidFill>
                  <a:srgbClr val="FF0000"/>
                </a:solidFill>
              </a:rPr>
              <a:t>F</a:t>
            </a:r>
            <a:r>
              <a:rPr lang="en-US" sz="1400" dirty="0"/>
              <a:t> represents the column and the </a:t>
            </a:r>
            <a:r>
              <a:rPr lang="en-US" sz="1400" b="1" dirty="0">
                <a:solidFill>
                  <a:srgbClr val="FF0000"/>
                </a:solidFill>
              </a:rPr>
              <a:t>3 </a:t>
            </a:r>
            <a:r>
              <a:rPr lang="en-US" sz="1400" dirty="0"/>
              <a:t>represents the row of the cell that is being described.  These correspond to the columns and rows shown in Slide 3.  This convention will be used throughout this lesson.</a:t>
            </a:r>
          </a:p>
        </p:txBody>
      </p:sp>
      <p:sp>
        <p:nvSpPr>
          <p:cNvPr id="6" name="TextBox 5"/>
          <p:cNvSpPr txBox="1"/>
          <p:nvPr/>
        </p:nvSpPr>
        <p:spPr>
          <a:xfrm>
            <a:off x="380542" y="3843819"/>
            <a:ext cx="4627685" cy="1754326"/>
          </a:xfrm>
          <a:prstGeom prst="rect">
            <a:avLst/>
          </a:prstGeom>
          <a:noFill/>
        </p:spPr>
        <p:txBody>
          <a:bodyPr wrap="square" rtlCol="0">
            <a:spAutoFit/>
          </a:bodyPr>
          <a:lstStyle/>
          <a:p>
            <a:r>
              <a:rPr lang="en-US" dirty="0"/>
              <a:t>Mass  =  Ball Weight  /  </a:t>
            </a:r>
            <a:r>
              <a:rPr lang="en-US" dirty="0" err="1"/>
              <a:t>Accel</a:t>
            </a:r>
            <a:r>
              <a:rPr lang="en-US" dirty="0"/>
              <a:t> due to Gravity</a:t>
            </a:r>
          </a:p>
          <a:p>
            <a:endParaRPr lang="en-US" dirty="0"/>
          </a:p>
          <a:p>
            <a:endParaRPr lang="en-US" dirty="0"/>
          </a:p>
          <a:p>
            <a:endParaRPr lang="en-US" dirty="0"/>
          </a:p>
          <a:p>
            <a:r>
              <a:rPr lang="en-US" dirty="0"/>
              <a:t>	                    </a:t>
            </a:r>
            <a:r>
              <a:rPr lang="en-US" dirty="0">
                <a:solidFill>
                  <a:srgbClr val="FF0000"/>
                </a:solidFill>
              </a:rPr>
              <a:t>F</a:t>
            </a:r>
          </a:p>
          <a:p>
            <a:r>
              <a:rPr lang="en-US" dirty="0">
                <a:solidFill>
                  <a:srgbClr val="FF0000"/>
                </a:solidFill>
              </a:rPr>
              <a:t>                   3</a:t>
            </a:r>
            <a:r>
              <a:rPr lang="en-US" dirty="0"/>
              <a:t>       =  C3 / C11 </a:t>
            </a:r>
          </a:p>
        </p:txBody>
      </p:sp>
      <p:sp>
        <p:nvSpPr>
          <p:cNvPr id="9" name="Footer Placeholder 8"/>
          <p:cNvSpPr>
            <a:spLocks noGrp="1"/>
          </p:cNvSpPr>
          <p:nvPr>
            <p:ph type="ftr" sz="quarter" idx="11"/>
          </p:nvPr>
        </p:nvSpPr>
        <p:spPr/>
        <p:txBody>
          <a:bodyPr/>
          <a:lstStyle/>
          <a:p>
            <a:r>
              <a:rPr lang="en-US"/>
              <a:t>Test Footer</a:t>
            </a:r>
          </a:p>
        </p:txBody>
      </p:sp>
      <p:sp>
        <p:nvSpPr>
          <p:cNvPr id="10" name="Slide Number Placeholder 9"/>
          <p:cNvSpPr>
            <a:spLocks noGrp="1"/>
          </p:cNvSpPr>
          <p:nvPr>
            <p:ph type="sldNum" sz="quarter" idx="12"/>
          </p:nvPr>
        </p:nvSpPr>
        <p:spPr/>
        <p:txBody>
          <a:bodyPr/>
          <a:lstStyle/>
          <a:p>
            <a:fld id="{4D1F3903-6196-4C43-87F4-13E54D278761}" type="slidenum">
              <a:rPr lang="en-US" smtClean="0"/>
              <a:t>7</a:t>
            </a:fld>
            <a:endParaRPr lang="en-US"/>
          </a:p>
        </p:txBody>
      </p:sp>
      <p:sp>
        <p:nvSpPr>
          <p:cNvPr id="11" name="TextBox 10"/>
          <p:cNvSpPr txBox="1"/>
          <p:nvPr/>
        </p:nvSpPr>
        <p:spPr>
          <a:xfrm>
            <a:off x="2592198" y="173068"/>
            <a:ext cx="6233020" cy="584775"/>
          </a:xfrm>
          <a:prstGeom prst="rect">
            <a:avLst/>
          </a:prstGeom>
          <a:noFill/>
        </p:spPr>
        <p:txBody>
          <a:bodyPr wrap="square" rtlCol="0">
            <a:spAutoFit/>
          </a:bodyPr>
          <a:lstStyle/>
          <a:p>
            <a:pPr algn="ctr"/>
            <a:r>
              <a:rPr lang="en-US" sz="3200" dirty="0"/>
              <a:t>Parameter Conversions</a:t>
            </a:r>
          </a:p>
        </p:txBody>
      </p:sp>
      <p:sp>
        <p:nvSpPr>
          <p:cNvPr id="12" name="Rounded Rectangle 11"/>
          <p:cNvSpPr/>
          <p:nvPr/>
        </p:nvSpPr>
        <p:spPr>
          <a:xfrm>
            <a:off x="3053593" y="1619074"/>
            <a:ext cx="1988190" cy="9217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795407" y="5674654"/>
            <a:ext cx="5076271" cy="738664"/>
          </a:xfrm>
          <a:prstGeom prst="rect">
            <a:avLst/>
          </a:prstGeom>
          <a:noFill/>
        </p:spPr>
        <p:txBody>
          <a:bodyPr wrap="square" rtlCol="0">
            <a:spAutoFit/>
          </a:bodyPr>
          <a:lstStyle/>
          <a:p>
            <a:pPr algn="ctr"/>
            <a:r>
              <a:rPr lang="en-US" sz="1400" i="1" dirty="0"/>
              <a:t>Divide by “12” to convert the diameter from inches to feet.  Of course, you could have the input diameter in “feet” and avoid this conversion, but its easier to visualize a cannon ball in inches… </a:t>
            </a:r>
          </a:p>
        </p:txBody>
      </p:sp>
      <p:cxnSp>
        <p:nvCxnSpPr>
          <p:cNvPr id="15" name="Straight Arrow Connector 14"/>
          <p:cNvCxnSpPr/>
          <p:nvPr/>
        </p:nvCxnSpPr>
        <p:spPr>
          <a:xfrm>
            <a:off x="1681993" y="4232897"/>
            <a:ext cx="616590" cy="993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802112" y="4212576"/>
            <a:ext cx="641744" cy="1013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176253" y="4742702"/>
            <a:ext cx="0" cy="450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992398" y="4765985"/>
            <a:ext cx="1" cy="42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511905" y="4700661"/>
            <a:ext cx="261443" cy="492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935286" y="4732042"/>
            <a:ext cx="617464" cy="49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9317256" y="4232897"/>
            <a:ext cx="2504089" cy="954107"/>
            <a:chOff x="1935280" y="5708645"/>
            <a:chExt cx="2573856" cy="954107"/>
          </a:xfrm>
        </p:grpSpPr>
        <p:grpSp>
          <p:nvGrpSpPr>
            <p:cNvPr id="28" name="Group 27"/>
            <p:cNvGrpSpPr/>
            <p:nvPr/>
          </p:nvGrpSpPr>
          <p:grpSpPr>
            <a:xfrm>
              <a:off x="1935280" y="5784476"/>
              <a:ext cx="500980" cy="707132"/>
              <a:chOff x="5715263" y="4527598"/>
              <a:chExt cx="500980" cy="707132"/>
            </a:xfrm>
          </p:grpSpPr>
          <p:sp>
            <p:nvSpPr>
              <p:cNvPr id="29" name="Oval 28"/>
              <p:cNvSpPr/>
              <p:nvPr/>
            </p:nvSpPr>
            <p:spPr>
              <a:xfrm>
                <a:off x="5964573" y="4538444"/>
                <a:ext cx="251670" cy="696286"/>
              </a:xfrm>
              <a:prstGeom prst="ellipse">
                <a:avLst/>
              </a:prstGeom>
              <a:pattFill prst="wdDnDiag">
                <a:fgClr>
                  <a:schemeClr val="accent1"/>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5715263" y="4527598"/>
                <a:ext cx="390570" cy="703162"/>
              </a:xfrm>
              <a:custGeom>
                <a:avLst/>
                <a:gdLst>
                  <a:gd name="connsiteX0" fmla="*/ 292851 w 312515"/>
                  <a:gd name="connsiteY0" fmla="*/ 0 h 678426"/>
                  <a:gd name="connsiteX1" fmla="*/ 47044 w 312515"/>
                  <a:gd name="connsiteY1" fmla="*/ 137652 h 678426"/>
                  <a:gd name="connsiteX2" fmla="*/ 7715 w 312515"/>
                  <a:gd name="connsiteY2" fmla="*/ 393291 h 678426"/>
                  <a:gd name="connsiteX3" fmla="*/ 145367 w 312515"/>
                  <a:gd name="connsiteY3" fmla="*/ 629265 h 678426"/>
                  <a:gd name="connsiteX4" fmla="*/ 312515 w 312515"/>
                  <a:gd name="connsiteY4" fmla="*/ 678426 h 678426"/>
                  <a:gd name="connsiteX0" fmla="*/ 289960 w 309624"/>
                  <a:gd name="connsiteY0" fmla="*/ 0 h 678426"/>
                  <a:gd name="connsiteX1" fmla="*/ 44153 w 309624"/>
                  <a:gd name="connsiteY1" fmla="*/ 137652 h 678426"/>
                  <a:gd name="connsiteX2" fmla="*/ 4824 w 309624"/>
                  <a:gd name="connsiteY2" fmla="*/ 393291 h 678426"/>
                  <a:gd name="connsiteX3" fmla="*/ 103147 w 309624"/>
                  <a:gd name="connsiteY3" fmla="*/ 570272 h 678426"/>
                  <a:gd name="connsiteX4" fmla="*/ 309624 w 309624"/>
                  <a:gd name="connsiteY4" fmla="*/ 678426 h 678426"/>
                  <a:gd name="connsiteX0" fmla="*/ 285724 w 305388"/>
                  <a:gd name="connsiteY0" fmla="*/ 0 h 678426"/>
                  <a:gd name="connsiteX1" fmla="*/ 69414 w 305388"/>
                  <a:gd name="connsiteY1" fmla="*/ 147484 h 678426"/>
                  <a:gd name="connsiteX2" fmla="*/ 588 w 305388"/>
                  <a:gd name="connsiteY2" fmla="*/ 393291 h 678426"/>
                  <a:gd name="connsiteX3" fmla="*/ 98911 w 305388"/>
                  <a:gd name="connsiteY3" fmla="*/ 570272 h 678426"/>
                  <a:gd name="connsiteX4" fmla="*/ 305388 w 305388"/>
                  <a:gd name="connsiteY4" fmla="*/ 678426 h 678426"/>
                  <a:gd name="connsiteX0" fmla="*/ 295586 w 305417"/>
                  <a:gd name="connsiteY0" fmla="*/ 0 h 717755"/>
                  <a:gd name="connsiteX1" fmla="*/ 69443 w 305417"/>
                  <a:gd name="connsiteY1" fmla="*/ 186813 h 717755"/>
                  <a:gd name="connsiteX2" fmla="*/ 617 w 305417"/>
                  <a:gd name="connsiteY2" fmla="*/ 432620 h 717755"/>
                  <a:gd name="connsiteX3" fmla="*/ 98940 w 305417"/>
                  <a:gd name="connsiteY3" fmla="*/ 609601 h 717755"/>
                  <a:gd name="connsiteX4" fmla="*/ 305417 w 305417"/>
                  <a:gd name="connsiteY4" fmla="*/ 717755 h 717755"/>
                  <a:gd name="connsiteX0" fmla="*/ 325193 w 325193"/>
                  <a:gd name="connsiteY0" fmla="*/ 0 h 698091"/>
                  <a:gd name="connsiteX1" fmla="*/ 69553 w 325193"/>
                  <a:gd name="connsiteY1" fmla="*/ 167149 h 698091"/>
                  <a:gd name="connsiteX2" fmla="*/ 727 w 325193"/>
                  <a:gd name="connsiteY2" fmla="*/ 412956 h 698091"/>
                  <a:gd name="connsiteX3" fmla="*/ 99050 w 325193"/>
                  <a:gd name="connsiteY3" fmla="*/ 589937 h 698091"/>
                  <a:gd name="connsiteX4" fmla="*/ 305527 w 325193"/>
                  <a:gd name="connsiteY4" fmla="*/ 698091 h 698091"/>
                  <a:gd name="connsiteX0" fmla="*/ 285725 w 305388"/>
                  <a:gd name="connsiteY0" fmla="*/ 0 h 678427"/>
                  <a:gd name="connsiteX1" fmla="*/ 69414 w 305388"/>
                  <a:gd name="connsiteY1" fmla="*/ 147485 h 678427"/>
                  <a:gd name="connsiteX2" fmla="*/ 588 w 305388"/>
                  <a:gd name="connsiteY2" fmla="*/ 393292 h 678427"/>
                  <a:gd name="connsiteX3" fmla="*/ 98911 w 305388"/>
                  <a:gd name="connsiteY3" fmla="*/ 570273 h 678427"/>
                  <a:gd name="connsiteX4" fmla="*/ 305388 w 305388"/>
                  <a:gd name="connsiteY4" fmla="*/ 678427 h 678427"/>
                  <a:gd name="connsiteX0" fmla="*/ 285725 w 305388"/>
                  <a:gd name="connsiteY0" fmla="*/ 0 h 707924"/>
                  <a:gd name="connsiteX1" fmla="*/ 69414 w 305388"/>
                  <a:gd name="connsiteY1" fmla="*/ 176982 h 707924"/>
                  <a:gd name="connsiteX2" fmla="*/ 588 w 305388"/>
                  <a:gd name="connsiteY2" fmla="*/ 422789 h 707924"/>
                  <a:gd name="connsiteX3" fmla="*/ 98911 w 305388"/>
                  <a:gd name="connsiteY3" fmla="*/ 599770 h 707924"/>
                  <a:gd name="connsiteX4" fmla="*/ 305388 w 305388"/>
                  <a:gd name="connsiteY4" fmla="*/ 707924 h 707924"/>
                  <a:gd name="connsiteX0" fmla="*/ 380552 w 400215"/>
                  <a:gd name="connsiteY0" fmla="*/ 0 h 707924"/>
                  <a:gd name="connsiteX1" fmla="*/ 164241 w 400215"/>
                  <a:gd name="connsiteY1" fmla="*/ 176982 h 707924"/>
                  <a:gd name="connsiteX2" fmla="*/ 165 w 400215"/>
                  <a:gd name="connsiteY2" fmla="*/ 398977 h 707924"/>
                  <a:gd name="connsiteX3" fmla="*/ 193738 w 400215"/>
                  <a:gd name="connsiteY3" fmla="*/ 599770 h 707924"/>
                  <a:gd name="connsiteX4" fmla="*/ 400215 w 400215"/>
                  <a:gd name="connsiteY4" fmla="*/ 707924 h 707924"/>
                  <a:gd name="connsiteX0" fmla="*/ 383405 w 403068"/>
                  <a:gd name="connsiteY0" fmla="*/ 0 h 707924"/>
                  <a:gd name="connsiteX1" fmla="*/ 100419 w 403068"/>
                  <a:gd name="connsiteY1" fmla="*/ 124595 h 707924"/>
                  <a:gd name="connsiteX2" fmla="*/ 3018 w 403068"/>
                  <a:gd name="connsiteY2" fmla="*/ 398977 h 707924"/>
                  <a:gd name="connsiteX3" fmla="*/ 196591 w 403068"/>
                  <a:gd name="connsiteY3" fmla="*/ 599770 h 707924"/>
                  <a:gd name="connsiteX4" fmla="*/ 403068 w 403068"/>
                  <a:gd name="connsiteY4" fmla="*/ 707924 h 707924"/>
                  <a:gd name="connsiteX0" fmla="*/ 380448 w 400111"/>
                  <a:gd name="connsiteY0" fmla="*/ 0 h 707924"/>
                  <a:gd name="connsiteX1" fmla="*/ 97462 w 400111"/>
                  <a:gd name="connsiteY1" fmla="*/ 124595 h 707924"/>
                  <a:gd name="connsiteX2" fmla="*/ 61 w 400111"/>
                  <a:gd name="connsiteY2" fmla="*/ 398977 h 707924"/>
                  <a:gd name="connsiteX3" fmla="*/ 107909 w 400111"/>
                  <a:gd name="connsiteY3" fmla="*/ 609295 h 707924"/>
                  <a:gd name="connsiteX4" fmla="*/ 400111 w 400111"/>
                  <a:gd name="connsiteY4" fmla="*/ 707924 h 707924"/>
                  <a:gd name="connsiteX0" fmla="*/ 385211 w 400112"/>
                  <a:gd name="connsiteY0" fmla="*/ 0 h 703162"/>
                  <a:gd name="connsiteX1" fmla="*/ 97463 w 400112"/>
                  <a:gd name="connsiteY1" fmla="*/ 119833 h 703162"/>
                  <a:gd name="connsiteX2" fmla="*/ 62 w 400112"/>
                  <a:gd name="connsiteY2" fmla="*/ 394215 h 703162"/>
                  <a:gd name="connsiteX3" fmla="*/ 107910 w 400112"/>
                  <a:gd name="connsiteY3" fmla="*/ 604533 h 703162"/>
                  <a:gd name="connsiteX4" fmla="*/ 400112 w 400112"/>
                  <a:gd name="connsiteY4" fmla="*/ 703162 h 703162"/>
                  <a:gd name="connsiteX0" fmla="*/ 385188 w 400089"/>
                  <a:gd name="connsiteY0" fmla="*/ 0 h 703162"/>
                  <a:gd name="connsiteX1" fmla="*/ 247382 w 400089"/>
                  <a:gd name="connsiteY1" fmla="*/ 30115 h 703162"/>
                  <a:gd name="connsiteX2" fmla="*/ 97440 w 400089"/>
                  <a:gd name="connsiteY2" fmla="*/ 119833 h 703162"/>
                  <a:gd name="connsiteX3" fmla="*/ 39 w 400089"/>
                  <a:gd name="connsiteY3" fmla="*/ 394215 h 703162"/>
                  <a:gd name="connsiteX4" fmla="*/ 107887 w 400089"/>
                  <a:gd name="connsiteY4" fmla="*/ 604533 h 703162"/>
                  <a:gd name="connsiteX5" fmla="*/ 400089 w 400089"/>
                  <a:gd name="connsiteY5" fmla="*/ 703162 h 703162"/>
                  <a:gd name="connsiteX0" fmla="*/ 385188 w 400089"/>
                  <a:gd name="connsiteY0" fmla="*/ 0 h 703162"/>
                  <a:gd name="connsiteX1" fmla="*/ 247382 w 400089"/>
                  <a:gd name="connsiteY1" fmla="*/ 30115 h 703162"/>
                  <a:gd name="connsiteX2" fmla="*/ 97440 w 400089"/>
                  <a:gd name="connsiteY2" fmla="*/ 119833 h 703162"/>
                  <a:gd name="connsiteX3" fmla="*/ 39 w 400089"/>
                  <a:gd name="connsiteY3" fmla="*/ 394215 h 703162"/>
                  <a:gd name="connsiteX4" fmla="*/ 107887 w 400089"/>
                  <a:gd name="connsiteY4" fmla="*/ 604533 h 703162"/>
                  <a:gd name="connsiteX5" fmla="*/ 228332 w 400089"/>
                  <a:gd name="connsiteY5" fmla="*/ 673052 h 703162"/>
                  <a:gd name="connsiteX6" fmla="*/ 400089 w 400089"/>
                  <a:gd name="connsiteY6" fmla="*/ 703162 h 703162"/>
                  <a:gd name="connsiteX0" fmla="*/ 408990 w 423891"/>
                  <a:gd name="connsiteY0" fmla="*/ 0 h 703162"/>
                  <a:gd name="connsiteX1" fmla="*/ 271184 w 423891"/>
                  <a:gd name="connsiteY1" fmla="*/ 30115 h 703162"/>
                  <a:gd name="connsiteX2" fmla="*/ 121242 w 423891"/>
                  <a:gd name="connsiteY2" fmla="*/ 119833 h 703162"/>
                  <a:gd name="connsiteX3" fmla="*/ 28 w 423891"/>
                  <a:gd name="connsiteY3" fmla="*/ 370402 h 703162"/>
                  <a:gd name="connsiteX4" fmla="*/ 131689 w 423891"/>
                  <a:gd name="connsiteY4" fmla="*/ 604533 h 703162"/>
                  <a:gd name="connsiteX5" fmla="*/ 252134 w 423891"/>
                  <a:gd name="connsiteY5" fmla="*/ 673052 h 703162"/>
                  <a:gd name="connsiteX6" fmla="*/ 423891 w 423891"/>
                  <a:gd name="connsiteY6" fmla="*/ 703162 h 703162"/>
                  <a:gd name="connsiteX0" fmla="*/ 375669 w 390570"/>
                  <a:gd name="connsiteY0" fmla="*/ 0 h 703162"/>
                  <a:gd name="connsiteX1" fmla="*/ 237863 w 390570"/>
                  <a:gd name="connsiteY1" fmla="*/ 30115 h 703162"/>
                  <a:gd name="connsiteX2" fmla="*/ 87921 w 390570"/>
                  <a:gd name="connsiteY2" fmla="*/ 119833 h 703162"/>
                  <a:gd name="connsiteX3" fmla="*/ 45 w 390570"/>
                  <a:gd name="connsiteY3" fmla="*/ 370402 h 703162"/>
                  <a:gd name="connsiteX4" fmla="*/ 98368 w 390570"/>
                  <a:gd name="connsiteY4" fmla="*/ 604533 h 703162"/>
                  <a:gd name="connsiteX5" fmla="*/ 218813 w 390570"/>
                  <a:gd name="connsiteY5" fmla="*/ 673052 h 703162"/>
                  <a:gd name="connsiteX6" fmla="*/ 390570 w 390570"/>
                  <a:gd name="connsiteY6" fmla="*/ 703162 h 703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70" h="703162">
                    <a:moveTo>
                      <a:pt x="375669" y="0"/>
                    </a:moveTo>
                    <a:cubicBezTo>
                      <a:pt x="352701" y="7400"/>
                      <a:pt x="285821" y="10143"/>
                      <a:pt x="237863" y="30115"/>
                    </a:cubicBezTo>
                    <a:cubicBezTo>
                      <a:pt x="189905" y="50087"/>
                      <a:pt x="127557" y="63119"/>
                      <a:pt x="87921" y="119833"/>
                    </a:cubicBezTo>
                    <a:cubicBezTo>
                      <a:pt x="48285" y="176547"/>
                      <a:pt x="-1696" y="289619"/>
                      <a:pt x="45" y="370402"/>
                    </a:cubicBezTo>
                    <a:cubicBezTo>
                      <a:pt x="1786" y="451185"/>
                      <a:pt x="61907" y="554091"/>
                      <a:pt x="98368" y="604533"/>
                    </a:cubicBezTo>
                    <a:cubicBezTo>
                      <a:pt x="134829" y="654975"/>
                      <a:pt x="170113" y="656614"/>
                      <a:pt x="218813" y="673052"/>
                    </a:cubicBezTo>
                    <a:cubicBezTo>
                      <a:pt x="267513" y="689490"/>
                      <a:pt x="363531" y="698144"/>
                      <a:pt x="390570" y="70316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2603329" y="5708645"/>
              <a:ext cx="1905807" cy="954107"/>
            </a:xfrm>
            <a:prstGeom prst="rect">
              <a:avLst/>
            </a:prstGeom>
            <a:noFill/>
          </p:spPr>
          <p:txBody>
            <a:bodyPr wrap="square" rtlCol="0">
              <a:spAutoFit/>
            </a:bodyPr>
            <a:lstStyle/>
            <a:p>
              <a:r>
                <a:rPr lang="en-US" sz="1400" dirty="0"/>
                <a:t>The reference area is the “cross sectional” area as if the ball is cut in half.</a:t>
              </a:r>
            </a:p>
          </p:txBody>
        </p:sp>
      </p:grpSp>
      <p:grpSp>
        <p:nvGrpSpPr>
          <p:cNvPr id="35" name="Group 34"/>
          <p:cNvGrpSpPr/>
          <p:nvPr/>
        </p:nvGrpSpPr>
        <p:grpSpPr>
          <a:xfrm>
            <a:off x="8437843" y="4815312"/>
            <a:ext cx="626825" cy="842564"/>
            <a:chOff x="8437843" y="4815312"/>
            <a:chExt cx="626825" cy="842564"/>
          </a:xfrm>
        </p:grpSpPr>
        <p:sp>
          <p:nvSpPr>
            <p:cNvPr id="14" name="Right Brace 13"/>
            <p:cNvSpPr/>
            <p:nvPr/>
          </p:nvSpPr>
          <p:spPr>
            <a:xfrm rot="3843313">
              <a:off x="8593710" y="4659445"/>
              <a:ext cx="275951" cy="587685"/>
            </a:xfrm>
            <a:prstGeom prst="rightBrace">
              <a:avLst>
                <a:gd name="adj1" fmla="val 4696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4" name="Straight Connector 33"/>
            <p:cNvCxnSpPr/>
            <p:nvPr/>
          </p:nvCxnSpPr>
          <p:spPr>
            <a:xfrm>
              <a:off x="8833607" y="5170226"/>
              <a:ext cx="231061" cy="48765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95590" y="5756621"/>
            <a:ext cx="4821414" cy="523220"/>
          </a:xfrm>
          <a:prstGeom prst="rect">
            <a:avLst/>
          </a:prstGeom>
          <a:noFill/>
        </p:spPr>
        <p:txBody>
          <a:bodyPr wrap="square" rtlCol="0">
            <a:spAutoFit/>
          </a:bodyPr>
          <a:lstStyle/>
          <a:p>
            <a:r>
              <a:rPr lang="en-US" sz="1400" b="1" dirty="0"/>
              <a:t>Note:</a:t>
            </a:r>
            <a:r>
              <a:rPr lang="en-US" sz="1400" dirty="0"/>
              <a:t>  Cell F3 will be populated with the number that is generated by the “= C3 / C11” equation.</a:t>
            </a:r>
          </a:p>
        </p:txBody>
      </p:sp>
    </p:spTree>
    <p:extLst>
      <p:ext uri="{BB962C8B-B14F-4D97-AF65-F5344CB8AC3E}">
        <p14:creationId xmlns:p14="http://schemas.microsoft.com/office/powerpoint/2010/main" val="3633003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Test Footer</a:t>
            </a:r>
          </a:p>
        </p:txBody>
      </p:sp>
      <p:sp>
        <p:nvSpPr>
          <p:cNvPr id="3" name="Slide Number Placeholder 2"/>
          <p:cNvSpPr>
            <a:spLocks noGrp="1"/>
          </p:cNvSpPr>
          <p:nvPr>
            <p:ph type="sldNum" sz="quarter" idx="12"/>
          </p:nvPr>
        </p:nvSpPr>
        <p:spPr/>
        <p:txBody>
          <a:bodyPr/>
          <a:lstStyle/>
          <a:p>
            <a:fld id="{4D1F3903-6196-4C43-87F4-13E54D278761}" type="slidenum">
              <a:rPr lang="en-US" smtClean="0"/>
              <a:t>8</a:t>
            </a:fld>
            <a:endParaRPr lang="en-US"/>
          </a:p>
        </p:txBody>
      </p:sp>
      <p:pic>
        <p:nvPicPr>
          <p:cNvPr id="4" name="Picture 3"/>
          <p:cNvPicPr>
            <a:picLocks noChangeAspect="1"/>
          </p:cNvPicPr>
          <p:nvPr/>
        </p:nvPicPr>
        <p:blipFill>
          <a:blip r:embed="rId2"/>
          <a:stretch>
            <a:fillRect/>
          </a:stretch>
        </p:blipFill>
        <p:spPr>
          <a:xfrm>
            <a:off x="2109787" y="693271"/>
            <a:ext cx="7972425" cy="1914525"/>
          </a:xfrm>
          <a:prstGeom prst="rect">
            <a:avLst/>
          </a:prstGeom>
        </p:spPr>
      </p:pic>
      <p:sp>
        <p:nvSpPr>
          <p:cNvPr id="5" name="Rounded Rectangle 4"/>
          <p:cNvSpPr/>
          <p:nvPr/>
        </p:nvSpPr>
        <p:spPr>
          <a:xfrm>
            <a:off x="1862356" y="1510018"/>
            <a:ext cx="8422547" cy="4781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06679" y="3070370"/>
            <a:ext cx="9865453" cy="1477328"/>
          </a:xfrm>
          <a:prstGeom prst="rect">
            <a:avLst/>
          </a:prstGeom>
          <a:noFill/>
        </p:spPr>
        <p:txBody>
          <a:bodyPr wrap="square" rtlCol="0">
            <a:spAutoFit/>
          </a:bodyPr>
          <a:lstStyle/>
          <a:p>
            <a:r>
              <a:rPr lang="en-US" dirty="0"/>
              <a:t>Enter text in the appropriate cells on rows 13 and 14.  Make sure you put them in the proper rows, if you don’t, the simulation won’t work.  Notice there is nothing in Row 15…</a:t>
            </a:r>
          </a:p>
          <a:p>
            <a:endParaRPr lang="en-US" dirty="0"/>
          </a:p>
          <a:p>
            <a:r>
              <a:rPr lang="en-US" dirty="0"/>
              <a:t>Next we need to set the parameters at “Time = 0.0” – its just nice to start your data table at zero…  Some of this data is just an echo of the input data, but one simple conversion equation is needed.</a:t>
            </a:r>
          </a:p>
        </p:txBody>
      </p:sp>
      <p:sp>
        <p:nvSpPr>
          <p:cNvPr id="7" name="TextBox 6"/>
          <p:cNvSpPr txBox="1"/>
          <p:nvPr/>
        </p:nvSpPr>
        <p:spPr>
          <a:xfrm>
            <a:off x="2030136" y="360726"/>
            <a:ext cx="7784983" cy="369332"/>
          </a:xfrm>
          <a:prstGeom prst="rect">
            <a:avLst/>
          </a:prstGeom>
          <a:noFill/>
        </p:spPr>
        <p:txBody>
          <a:bodyPr wrap="square" rtlCol="0">
            <a:spAutoFit/>
          </a:bodyPr>
          <a:lstStyle/>
          <a:p>
            <a:r>
              <a:rPr lang="en-US" dirty="0"/>
              <a:t>           A              B               C             D              E               F            G            H            I</a:t>
            </a:r>
          </a:p>
        </p:txBody>
      </p:sp>
      <p:sp>
        <p:nvSpPr>
          <p:cNvPr id="8" name="TextBox 7"/>
          <p:cNvSpPr txBox="1"/>
          <p:nvPr/>
        </p:nvSpPr>
        <p:spPr>
          <a:xfrm>
            <a:off x="1115736" y="4815280"/>
            <a:ext cx="10238064" cy="923330"/>
          </a:xfrm>
          <a:prstGeom prst="rect">
            <a:avLst/>
          </a:prstGeom>
          <a:noFill/>
        </p:spPr>
        <p:txBody>
          <a:bodyPr wrap="square" rtlCol="0">
            <a:spAutoFit/>
          </a:bodyPr>
          <a:lstStyle/>
          <a:p>
            <a:r>
              <a:rPr lang="en-US" dirty="0"/>
              <a:t>                  </a:t>
            </a:r>
            <a:r>
              <a:rPr lang="en-US" b="1" dirty="0">
                <a:solidFill>
                  <a:srgbClr val="FF0000"/>
                </a:solidFill>
              </a:rPr>
              <a:t>A              B               C             D              E                       F                            G            H            I</a:t>
            </a:r>
          </a:p>
          <a:p>
            <a:endParaRPr lang="en-US" dirty="0"/>
          </a:p>
          <a:p>
            <a:r>
              <a:rPr lang="en-US" b="1" dirty="0">
                <a:solidFill>
                  <a:srgbClr val="FF0000"/>
                </a:solidFill>
              </a:rPr>
              <a:t>16</a:t>
            </a:r>
            <a:r>
              <a:rPr lang="en-US" dirty="0"/>
              <a:t>              0              0               0             C6            0         G16 * 3.1416 / 180         C9           C7          0</a:t>
            </a:r>
          </a:p>
        </p:txBody>
      </p:sp>
      <p:sp>
        <p:nvSpPr>
          <p:cNvPr id="9" name="TextBox 8"/>
          <p:cNvSpPr txBox="1"/>
          <p:nvPr/>
        </p:nvSpPr>
        <p:spPr>
          <a:xfrm>
            <a:off x="1115736" y="5947794"/>
            <a:ext cx="9638950" cy="307777"/>
          </a:xfrm>
          <a:prstGeom prst="rect">
            <a:avLst/>
          </a:prstGeom>
          <a:noFill/>
        </p:spPr>
        <p:txBody>
          <a:bodyPr wrap="square" rtlCol="0">
            <a:spAutoFit/>
          </a:bodyPr>
          <a:lstStyle/>
          <a:p>
            <a:pPr algn="ctr"/>
            <a:r>
              <a:rPr lang="en-US" sz="1400" i="1" dirty="0"/>
              <a:t>Note: You will get some insight on the equation in cell F16 a little later on</a:t>
            </a:r>
          </a:p>
        </p:txBody>
      </p:sp>
      <p:sp>
        <p:nvSpPr>
          <p:cNvPr id="10" name="Freeform 9"/>
          <p:cNvSpPr/>
          <p:nvPr/>
        </p:nvSpPr>
        <p:spPr>
          <a:xfrm>
            <a:off x="268206" y="1233182"/>
            <a:ext cx="1694818" cy="2189526"/>
          </a:xfrm>
          <a:custGeom>
            <a:avLst/>
            <a:gdLst>
              <a:gd name="connsiteX0" fmla="*/ 587591 w 1661382"/>
              <a:gd name="connsiteY0" fmla="*/ 2189526 h 2189526"/>
              <a:gd name="connsiteX1" fmla="*/ 142975 w 1661382"/>
              <a:gd name="connsiteY1" fmla="*/ 1686187 h 2189526"/>
              <a:gd name="connsiteX2" fmla="*/ 126197 w 1661382"/>
              <a:gd name="connsiteY2" fmla="*/ 469783 h 2189526"/>
              <a:gd name="connsiteX3" fmla="*/ 1661382 w 1661382"/>
              <a:gd name="connsiteY3" fmla="*/ 0 h 2189526"/>
              <a:gd name="connsiteX0" fmla="*/ 648575 w 1722366"/>
              <a:gd name="connsiteY0" fmla="*/ 2189526 h 2189526"/>
              <a:gd name="connsiteX1" fmla="*/ 203959 w 1722366"/>
              <a:gd name="connsiteY1" fmla="*/ 1686187 h 2189526"/>
              <a:gd name="connsiteX2" fmla="*/ 27790 w 1722366"/>
              <a:gd name="connsiteY2" fmla="*/ 973123 h 2189526"/>
              <a:gd name="connsiteX3" fmla="*/ 187181 w 1722366"/>
              <a:gd name="connsiteY3" fmla="*/ 469783 h 2189526"/>
              <a:gd name="connsiteX4" fmla="*/ 1722366 w 1722366"/>
              <a:gd name="connsiteY4" fmla="*/ 0 h 2189526"/>
              <a:gd name="connsiteX0" fmla="*/ 621027 w 1694818"/>
              <a:gd name="connsiteY0" fmla="*/ 2189526 h 2189526"/>
              <a:gd name="connsiteX1" fmla="*/ 176411 w 1694818"/>
              <a:gd name="connsiteY1" fmla="*/ 1686187 h 2189526"/>
              <a:gd name="connsiteX2" fmla="*/ 242 w 1694818"/>
              <a:gd name="connsiteY2" fmla="*/ 973123 h 2189526"/>
              <a:gd name="connsiteX3" fmla="*/ 159633 w 1694818"/>
              <a:gd name="connsiteY3" fmla="*/ 469783 h 2189526"/>
              <a:gd name="connsiteX4" fmla="*/ 855919 w 1694818"/>
              <a:gd name="connsiteY4" fmla="*/ 92279 h 2189526"/>
              <a:gd name="connsiteX5" fmla="*/ 1694818 w 1694818"/>
              <a:gd name="connsiteY5" fmla="*/ 0 h 218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4818" h="2189526">
                <a:moveTo>
                  <a:pt x="621027" y="2189526"/>
                </a:moveTo>
                <a:cubicBezTo>
                  <a:pt x="437168" y="2081168"/>
                  <a:pt x="279875" y="1888921"/>
                  <a:pt x="176411" y="1686187"/>
                </a:cubicBezTo>
                <a:cubicBezTo>
                  <a:pt x="72947" y="1483453"/>
                  <a:pt x="3038" y="1175857"/>
                  <a:pt x="242" y="973123"/>
                </a:cubicBezTo>
                <a:cubicBezTo>
                  <a:pt x="-2554" y="770389"/>
                  <a:pt x="17020" y="616590"/>
                  <a:pt x="159633" y="469783"/>
                </a:cubicBezTo>
                <a:cubicBezTo>
                  <a:pt x="302246" y="322976"/>
                  <a:pt x="600055" y="170576"/>
                  <a:pt x="855919" y="92279"/>
                </a:cubicBezTo>
                <a:cubicBezTo>
                  <a:pt x="1111783" y="13982"/>
                  <a:pt x="1550807" y="30760"/>
                  <a:pt x="1694818" y="0"/>
                </a:cubicBezTo>
              </a:path>
            </a:pathLst>
          </a:custGeom>
          <a:noFill/>
          <a:ln w="38100">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68285" y="1835695"/>
            <a:ext cx="1537421" cy="2435332"/>
          </a:xfrm>
          <a:custGeom>
            <a:avLst/>
            <a:gdLst>
              <a:gd name="connsiteX0" fmla="*/ 587591 w 1661382"/>
              <a:gd name="connsiteY0" fmla="*/ 2189526 h 2189526"/>
              <a:gd name="connsiteX1" fmla="*/ 142975 w 1661382"/>
              <a:gd name="connsiteY1" fmla="*/ 1686187 h 2189526"/>
              <a:gd name="connsiteX2" fmla="*/ 126197 w 1661382"/>
              <a:gd name="connsiteY2" fmla="*/ 469783 h 2189526"/>
              <a:gd name="connsiteX3" fmla="*/ 1661382 w 1661382"/>
              <a:gd name="connsiteY3" fmla="*/ 0 h 2189526"/>
              <a:gd name="connsiteX0" fmla="*/ 648575 w 1722366"/>
              <a:gd name="connsiteY0" fmla="*/ 2189526 h 2189526"/>
              <a:gd name="connsiteX1" fmla="*/ 203959 w 1722366"/>
              <a:gd name="connsiteY1" fmla="*/ 1686187 h 2189526"/>
              <a:gd name="connsiteX2" fmla="*/ 27790 w 1722366"/>
              <a:gd name="connsiteY2" fmla="*/ 973123 h 2189526"/>
              <a:gd name="connsiteX3" fmla="*/ 187181 w 1722366"/>
              <a:gd name="connsiteY3" fmla="*/ 469783 h 2189526"/>
              <a:gd name="connsiteX4" fmla="*/ 1722366 w 1722366"/>
              <a:gd name="connsiteY4" fmla="*/ 0 h 2189526"/>
              <a:gd name="connsiteX0" fmla="*/ 621027 w 1694818"/>
              <a:gd name="connsiteY0" fmla="*/ 2189526 h 2189526"/>
              <a:gd name="connsiteX1" fmla="*/ 176411 w 1694818"/>
              <a:gd name="connsiteY1" fmla="*/ 1686187 h 2189526"/>
              <a:gd name="connsiteX2" fmla="*/ 242 w 1694818"/>
              <a:gd name="connsiteY2" fmla="*/ 973123 h 2189526"/>
              <a:gd name="connsiteX3" fmla="*/ 159633 w 1694818"/>
              <a:gd name="connsiteY3" fmla="*/ 469783 h 2189526"/>
              <a:gd name="connsiteX4" fmla="*/ 855919 w 1694818"/>
              <a:gd name="connsiteY4" fmla="*/ 92279 h 2189526"/>
              <a:gd name="connsiteX5" fmla="*/ 1694818 w 1694818"/>
              <a:gd name="connsiteY5" fmla="*/ 0 h 2189526"/>
              <a:gd name="connsiteX0" fmla="*/ 621027 w 1537501"/>
              <a:gd name="connsiteY0" fmla="*/ 2435332 h 2435332"/>
              <a:gd name="connsiteX1" fmla="*/ 176411 w 1537501"/>
              <a:gd name="connsiteY1" fmla="*/ 1931993 h 2435332"/>
              <a:gd name="connsiteX2" fmla="*/ 242 w 1537501"/>
              <a:gd name="connsiteY2" fmla="*/ 1218929 h 2435332"/>
              <a:gd name="connsiteX3" fmla="*/ 159633 w 1537501"/>
              <a:gd name="connsiteY3" fmla="*/ 715589 h 2435332"/>
              <a:gd name="connsiteX4" fmla="*/ 855919 w 1537501"/>
              <a:gd name="connsiteY4" fmla="*/ 338085 h 2435332"/>
              <a:gd name="connsiteX5" fmla="*/ 1537501 w 1537501"/>
              <a:gd name="connsiteY5" fmla="*/ 0 h 2435332"/>
              <a:gd name="connsiteX0" fmla="*/ 620947 w 1537421"/>
              <a:gd name="connsiteY0" fmla="*/ 2435332 h 2435332"/>
              <a:gd name="connsiteX1" fmla="*/ 176331 w 1537421"/>
              <a:gd name="connsiteY1" fmla="*/ 1931993 h 2435332"/>
              <a:gd name="connsiteX2" fmla="*/ 162 w 1537421"/>
              <a:gd name="connsiteY2" fmla="*/ 1218929 h 2435332"/>
              <a:gd name="connsiteX3" fmla="*/ 159553 w 1537421"/>
              <a:gd name="connsiteY3" fmla="*/ 715589 h 2435332"/>
              <a:gd name="connsiteX4" fmla="*/ 777181 w 1537421"/>
              <a:gd name="connsiteY4" fmla="*/ 249595 h 2435332"/>
              <a:gd name="connsiteX5" fmla="*/ 1537421 w 1537421"/>
              <a:gd name="connsiteY5" fmla="*/ 0 h 2435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7421" h="2435332">
                <a:moveTo>
                  <a:pt x="620947" y="2435332"/>
                </a:moveTo>
                <a:cubicBezTo>
                  <a:pt x="437088" y="2326974"/>
                  <a:pt x="279795" y="2134727"/>
                  <a:pt x="176331" y="1931993"/>
                </a:cubicBezTo>
                <a:cubicBezTo>
                  <a:pt x="72867" y="1729259"/>
                  <a:pt x="2958" y="1421663"/>
                  <a:pt x="162" y="1218929"/>
                </a:cubicBezTo>
                <a:cubicBezTo>
                  <a:pt x="-2634" y="1016195"/>
                  <a:pt x="30050" y="877145"/>
                  <a:pt x="159553" y="715589"/>
                </a:cubicBezTo>
                <a:cubicBezTo>
                  <a:pt x="289056" y="554033"/>
                  <a:pt x="521317" y="327892"/>
                  <a:pt x="777181" y="249595"/>
                </a:cubicBezTo>
                <a:cubicBezTo>
                  <a:pt x="1033045" y="171298"/>
                  <a:pt x="1393410" y="30760"/>
                  <a:pt x="1537421" y="0"/>
                </a:cubicBezTo>
              </a:path>
            </a:pathLst>
          </a:custGeom>
          <a:noFill/>
          <a:ln w="38100">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350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60402"/>
            <a:ext cx="9401175" cy="5170646"/>
          </a:xfrm>
          <a:prstGeom prst="rect">
            <a:avLst/>
          </a:prstGeom>
          <a:noFill/>
        </p:spPr>
        <p:txBody>
          <a:bodyPr wrap="square" rtlCol="0">
            <a:spAutoFit/>
          </a:bodyPr>
          <a:lstStyle/>
          <a:p>
            <a:r>
              <a:rPr lang="en-US" dirty="0"/>
              <a:t>We will create one complete Row that has all of the equations needed to make the simulation work.  Once the first Row has been fully developed and reviewed for accuracy, we will then copy that Row many, many times to create a fully functional simulation.</a:t>
            </a:r>
          </a:p>
          <a:p>
            <a:endParaRPr lang="en-US" dirty="0"/>
          </a:p>
          <a:p>
            <a:r>
              <a:rPr lang="en-US" dirty="0"/>
              <a:t>Let’s look at the data columns one at a time.</a:t>
            </a:r>
          </a:p>
          <a:p>
            <a:endParaRPr lang="en-US" dirty="0"/>
          </a:p>
          <a:p>
            <a:r>
              <a:rPr lang="en-US" sz="2400" b="1" dirty="0"/>
              <a:t>Column A (Time):</a:t>
            </a:r>
          </a:p>
          <a:p>
            <a:endParaRPr lang="en-US" dirty="0"/>
          </a:p>
          <a:p>
            <a:r>
              <a:rPr lang="en-US" dirty="0"/>
              <a:t>This is the accumulated time of the simulation.  It is calculated by adding the “Time Step” to the accumulated time in the previous row.</a:t>
            </a:r>
          </a:p>
          <a:p>
            <a:endParaRPr lang="en-US" dirty="0"/>
          </a:p>
          <a:p>
            <a:r>
              <a:rPr lang="en-US" dirty="0"/>
              <a:t>Time</a:t>
            </a:r>
            <a:r>
              <a:rPr lang="en-US" baseline="-25000" dirty="0"/>
              <a:t>n</a:t>
            </a:r>
            <a:r>
              <a:rPr lang="en-US" dirty="0"/>
              <a:t>  =  Time</a:t>
            </a:r>
            <a:r>
              <a:rPr lang="en-US" baseline="-25000" dirty="0"/>
              <a:t>n-1</a:t>
            </a:r>
            <a:r>
              <a:rPr lang="en-US" dirty="0"/>
              <a:t>  +  Time Step</a:t>
            </a:r>
          </a:p>
          <a:p>
            <a:endParaRPr lang="en-US" dirty="0"/>
          </a:p>
          <a:p>
            <a:r>
              <a:rPr lang="en-US" dirty="0"/>
              <a:t>                           </a:t>
            </a:r>
            <a:r>
              <a:rPr lang="en-US" dirty="0">
                <a:solidFill>
                  <a:srgbClr val="FF0000"/>
                </a:solidFill>
              </a:rPr>
              <a:t>A</a:t>
            </a:r>
          </a:p>
          <a:p>
            <a:r>
              <a:rPr lang="en-US" dirty="0">
                <a:solidFill>
                  <a:srgbClr val="FF0000"/>
                </a:solidFill>
              </a:rPr>
              <a:t>17</a:t>
            </a:r>
            <a:r>
              <a:rPr lang="en-US" dirty="0"/>
              <a:t>          =  C16  +  $C$8 </a:t>
            </a:r>
          </a:p>
          <a:p>
            <a:r>
              <a:rPr lang="en-US" dirty="0"/>
              <a:t> </a:t>
            </a:r>
          </a:p>
          <a:p>
            <a:endParaRPr lang="en-US" dirty="0"/>
          </a:p>
          <a:p>
            <a:endParaRPr lang="en-US" dirty="0"/>
          </a:p>
        </p:txBody>
      </p:sp>
      <p:sp>
        <p:nvSpPr>
          <p:cNvPr id="4" name="TextBox 3"/>
          <p:cNvSpPr txBox="1"/>
          <p:nvPr/>
        </p:nvSpPr>
        <p:spPr>
          <a:xfrm>
            <a:off x="4437206" y="4189427"/>
            <a:ext cx="6819900" cy="1384995"/>
          </a:xfrm>
          <a:prstGeom prst="rect">
            <a:avLst/>
          </a:prstGeom>
          <a:noFill/>
        </p:spPr>
        <p:txBody>
          <a:bodyPr wrap="square" rtlCol="0">
            <a:spAutoFit/>
          </a:bodyPr>
          <a:lstStyle/>
          <a:p>
            <a:r>
              <a:rPr lang="en-US" sz="1400" dirty="0"/>
              <a:t>Once we get the first computational line of code written, we will simply cut and paste the row to the lower rows.  This will save a huge amount of time.  When we do this, the spreadsheets automatically changes the rows and columns.  If we don’t want the row/column to change as we cut and paste, we need to use the “$” to tell the spreadsheet to free that particular piece of data.  When we cut and paste we want to always use the Time Step in C*, so we need to designate it as $C$8. </a:t>
            </a:r>
          </a:p>
        </p:txBody>
      </p:sp>
      <p:sp>
        <p:nvSpPr>
          <p:cNvPr id="5" name="TextBox 4"/>
          <p:cNvSpPr txBox="1"/>
          <p:nvPr/>
        </p:nvSpPr>
        <p:spPr>
          <a:xfrm>
            <a:off x="1553190" y="5258869"/>
            <a:ext cx="1514475" cy="523220"/>
          </a:xfrm>
          <a:prstGeom prst="rect">
            <a:avLst/>
          </a:prstGeom>
          <a:noFill/>
        </p:spPr>
        <p:txBody>
          <a:bodyPr wrap="square" rtlCol="0">
            <a:spAutoFit/>
          </a:bodyPr>
          <a:lstStyle/>
          <a:p>
            <a:pPr algn="ctr"/>
            <a:r>
              <a:rPr lang="en-US" sz="1400" dirty="0"/>
              <a:t>This is the time from row 16…</a:t>
            </a:r>
          </a:p>
        </p:txBody>
      </p:sp>
      <p:cxnSp>
        <p:nvCxnSpPr>
          <p:cNvPr id="7" name="Straight Arrow Connector 6"/>
          <p:cNvCxnSpPr/>
          <p:nvPr/>
        </p:nvCxnSpPr>
        <p:spPr>
          <a:xfrm flipV="1">
            <a:off x="2271252" y="4866967"/>
            <a:ext cx="0" cy="350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281084" y="3970352"/>
            <a:ext cx="4917" cy="43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067665" y="3970352"/>
            <a:ext cx="285135" cy="43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a:t>Test Footer</a:t>
            </a:r>
          </a:p>
        </p:txBody>
      </p:sp>
      <p:sp>
        <p:nvSpPr>
          <p:cNvPr id="9" name="Slide Number Placeholder 8"/>
          <p:cNvSpPr>
            <a:spLocks noGrp="1"/>
          </p:cNvSpPr>
          <p:nvPr>
            <p:ph type="sldNum" sz="quarter" idx="12"/>
          </p:nvPr>
        </p:nvSpPr>
        <p:spPr/>
        <p:txBody>
          <a:bodyPr/>
          <a:lstStyle/>
          <a:p>
            <a:fld id="{4D1F3903-6196-4C43-87F4-13E54D278761}" type="slidenum">
              <a:rPr lang="en-US" smtClean="0"/>
              <a:t>9</a:t>
            </a:fld>
            <a:endParaRPr lang="en-US"/>
          </a:p>
        </p:txBody>
      </p:sp>
      <p:cxnSp>
        <p:nvCxnSpPr>
          <p:cNvPr id="15" name="Straight Arrow Connector 14"/>
          <p:cNvCxnSpPr/>
          <p:nvPr/>
        </p:nvCxnSpPr>
        <p:spPr>
          <a:xfrm flipH="1" flipV="1">
            <a:off x="3290319" y="4692170"/>
            <a:ext cx="1075203" cy="2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89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2864</Words>
  <Application>Microsoft Office PowerPoint</Application>
  <PresentationFormat>Widescreen</PresentationFormat>
  <Paragraphs>238</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Eberspeaker, Philip J. (WFF-8100)</dc:creator>
  <cp:lastModifiedBy>Philip Eberspeaker</cp:lastModifiedBy>
  <cp:revision>48</cp:revision>
  <cp:lastPrinted>2017-07-26T19:11:18Z</cp:lastPrinted>
  <dcterms:created xsi:type="dcterms:W3CDTF">2017-07-25T19:12:59Z</dcterms:created>
  <dcterms:modified xsi:type="dcterms:W3CDTF">2018-07-17T01:11:51Z</dcterms:modified>
</cp:coreProperties>
</file>